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Cash" initials="D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06T12:44:05.387" idx="1">
    <p:pos x="10" y="10"/>
    <p:text>Challenge Yourself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EF87-FAC0-4785-BC00-9BBF143B5630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FC7E-60B5-40A8-BF84-CF43AA6E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3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EF87-FAC0-4785-BC00-9BBF143B5630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FC7E-60B5-40A8-BF84-CF43AA6E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4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EF87-FAC0-4785-BC00-9BBF143B5630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FC7E-60B5-40A8-BF84-CF43AA6E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7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EF87-FAC0-4785-BC00-9BBF143B5630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FC7E-60B5-40A8-BF84-CF43AA6E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3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EF87-FAC0-4785-BC00-9BBF143B5630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FC7E-60B5-40A8-BF84-CF43AA6E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9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EF87-FAC0-4785-BC00-9BBF143B5630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FC7E-60B5-40A8-BF84-CF43AA6E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02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EF87-FAC0-4785-BC00-9BBF143B5630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FC7E-60B5-40A8-BF84-CF43AA6E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0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EF87-FAC0-4785-BC00-9BBF143B5630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FC7E-60B5-40A8-BF84-CF43AA6E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2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EF87-FAC0-4785-BC00-9BBF143B5630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FC7E-60B5-40A8-BF84-CF43AA6E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3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EF87-FAC0-4785-BC00-9BBF143B5630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FC7E-60B5-40A8-BF84-CF43AA6E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44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EF87-FAC0-4785-BC00-9BBF143B5630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FC7E-60B5-40A8-BF84-CF43AA6E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97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EF87-FAC0-4785-BC00-9BBF143B5630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2FC7E-60B5-40A8-BF84-CF43AA6E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5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unfair them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8382" y="2668944"/>
            <a:ext cx="75272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Berlin Sans FB" panose="020E0602020502020306" pitchFamily="34" charset="0"/>
              </a:rPr>
              <a:t>Multiplication</a:t>
            </a:r>
            <a:r>
              <a:rPr lang="en-US" sz="5400" dirty="0">
                <a:latin typeface="Berlin Sans FB" panose="020E0602020502020306" pitchFamily="34" charset="0"/>
              </a:rPr>
              <a:t> </a:t>
            </a:r>
          </a:p>
          <a:p>
            <a:pPr algn="ctr"/>
            <a:r>
              <a:rPr lang="en-US" sz="3200" dirty="0">
                <a:latin typeface="Berlin Sans FB" panose="020E0602020502020306" pitchFamily="34" charset="0"/>
              </a:rPr>
              <a:t>using arrays </a:t>
            </a:r>
          </a:p>
        </p:txBody>
      </p:sp>
    </p:spTree>
    <p:extLst>
      <p:ext uri="{BB962C8B-B14F-4D97-AF65-F5344CB8AC3E}">
        <p14:creationId xmlns:p14="http://schemas.microsoft.com/office/powerpoint/2010/main" val="495234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age result for circu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01" y="235393"/>
            <a:ext cx="6541875" cy="404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6835" y="4585253"/>
            <a:ext cx="83223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Berlin Sans FB" panose="020E0602020502020306" pitchFamily="34" charset="0"/>
              </a:rPr>
              <a:t>Let’s have a go!</a:t>
            </a:r>
          </a:p>
        </p:txBody>
      </p:sp>
    </p:spTree>
    <p:extLst>
      <p:ext uri="{BB962C8B-B14F-4D97-AF65-F5344CB8AC3E}">
        <p14:creationId xmlns:p14="http://schemas.microsoft.com/office/powerpoint/2010/main" val="3682130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grass hill background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0279"/>
            <a:ext cx="9144000" cy="363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/>
          <p:cNvSpPr/>
          <p:nvPr/>
        </p:nvSpPr>
        <p:spPr>
          <a:xfrm>
            <a:off x="2939083" y="410818"/>
            <a:ext cx="3265834" cy="113968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Berlin Sans FB" panose="020E0602020502020306" pitchFamily="34" charset="0"/>
              </a:rPr>
              <a:t>2 x 4 = ___</a:t>
            </a:r>
          </a:p>
        </p:txBody>
      </p:sp>
      <p:pic>
        <p:nvPicPr>
          <p:cNvPr id="3" name="Picture 4" descr="Image result for circu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824" y="2305642"/>
            <a:ext cx="31242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516835" y="1987826"/>
            <a:ext cx="4625008" cy="438646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8261" y="2162796"/>
            <a:ext cx="4002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erlin Sans FB" panose="020E0602020502020306" pitchFamily="34" charset="0"/>
              </a:rPr>
              <a:t>Draw your working out in this box!</a:t>
            </a:r>
          </a:p>
        </p:txBody>
      </p:sp>
    </p:spTree>
    <p:extLst>
      <p:ext uri="{BB962C8B-B14F-4D97-AF65-F5344CB8AC3E}">
        <p14:creationId xmlns:p14="http://schemas.microsoft.com/office/powerpoint/2010/main" val="2628601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grass hill background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0279"/>
            <a:ext cx="9144000" cy="363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/>
          <p:cNvSpPr/>
          <p:nvPr/>
        </p:nvSpPr>
        <p:spPr>
          <a:xfrm>
            <a:off x="2939083" y="410818"/>
            <a:ext cx="3265834" cy="113968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Berlin Sans FB" panose="020E0602020502020306" pitchFamily="34" charset="0"/>
              </a:rPr>
              <a:t>3 x 4 = ___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3892413" y="1868971"/>
            <a:ext cx="4625008" cy="438646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03839" y="2043941"/>
            <a:ext cx="4002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erlin Sans FB" panose="020E0602020502020306" pitchFamily="34" charset="0"/>
              </a:rPr>
              <a:t>Draw your working out in this box!</a:t>
            </a:r>
          </a:p>
        </p:txBody>
      </p:sp>
      <p:pic>
        <p:nvPicPr>
          <p:cNvPr id="17410" name="Picture 2" descr="Image result for circu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18" y="1919080"/>
            <a:ext cx="20193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037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grass hill background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0279"/>
            <a:ext cx="9144000" cy="363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/>
          <p:cNvSpPr/>
          <p:nvPr/>
        </p:nvSpPr>
        <p:spPr>
          <a:xfrm>
            <a:off x="2939083" y="410818"/>
            <a:ext cx="3265834" cy="113968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Berlin Sans FB" panose="020E0602020502020306" pitchFamily="34" charset="0"/>
              </a:rPr>
              <a:t>4 x 5 = ___</a:t>
            </a:r>
          </a:p>
        </p:txBody>
      </p:sp>
      <p:pic>
        <p:nvPicPr>
          <p:cNvPr id="3" name="Picture 4" descr="Image result for circu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824" y="2305642"/>
            <a:ext cx="31242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516835" y="1987826"/>
            <a:ext cx="4625008" cy="438646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8261" y="2162796"/>
            <a:ext cx="4002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erlin Sans FB" panose="020E0602020502020306" pitchFamily="34" charset="0"/>
              </a:rPr>
              <a:t>Draw your working out in this box!</a:t>
            </a:r>
          </a:p>
        </p:txBody>
      </p:sp>
    </p:spTree>
    <p:extLst>
      <p:ext uri="{BB962C8B-B14F-4D97-AF65-F5344CB8AC3E}">
        <p14:creationId xmlns:p14="http://schemas.microsoft.com/office/powerpoint/2010/main" val="97825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grass hill background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0279"/>
            <a:ext cx="9144000" cy="363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/>
          <p:cNvSpPr/>
          <p:nvPr/>
        </p:nvSpPr>
        <p:spPr>
          <a:xfrm>
            <a:off x="2939083" y="410818"/>
            <a:ext cx="3265834" cy="113968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Berlin Sans FB" panose="020E0602020502020306" pitchFamily="34" charset="0"/>
              </a:rPr>
              <a:t>5 x 2 = ___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3892413" y="1868971"/>
            <a:ext cx="4625008" cy="438646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03839" y="2043941"/>
            <a:ext cx="4002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erlin Sans FB" panose="020E0602020502020306" pitchFamily="34" charset="0"/>
              </a:rPr>
              <a:t>Draw your working out in this box!</a:t>
            </a:r>
          </a:p>
        </p:txBody>
      </p:sp>
      <p:pic>
        <p:nvPicPr>
          <p:cNvPr id="17410" name="Picture 2" descr="Image result for circu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18" y="1919080"/>
            <a:ext cx="20193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570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grass hill background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0279"/>
            <a:ext cx="9144000" cy="363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/>
          <p:cNvSpPr/>
          <p:nvPr/>
        </p:nvSpPr>
        <p:spPr>
          <a:xfrm>
            <a:off x="2939083" y="410818"/>
            <a:ext cx="3265834" cy="113968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Berlin Sans FB" panose="020E0602020502020306" pitchFamily="34" charset="0"/>
              </a:rPr>
              <a:t>5 x 4 = ___</a:t>
            </a:r>
          </a:p>
        </p:txBody>
      </p:sp>
      <p:pic>
        <p:nvPicPr>
          <p:cNvPr id="3" name="Picture 4" descr="Image result for circu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824" y="2305642"/>
            <a:ext cx="31242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516835" y="1987826"/>
            <a:ext cx="4625008" cy="438646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8261" y="2162796"/>
            <a:ext cx="4002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erlin Sans FB" panose="020E0602020502020306" pitchFamily="34" charset="0"/>
              </a:rPr>
              <a:t>Draw your working out in this box!</a:t>
            </a:r>
          </a:p>
        </p:txBody>
      </p:sp>
    </p:spTree>
    <p:extLst>
      <p:ext uri="{BB962C8B-B14F-4D97-AF65-F5344CB8AC3E}">
        <p14:creationId xmlns:p14="http://schemas.microsoft.com/office/powerpoint/2010/main" val="3174558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grass hill background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0279"/>
            <a:ext cx="9144000" cy="363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/>
          <p:cNvSpPr/>
          <p:nvPr/>
        </p:nvSpPr>
        <p:spPr>
          <a:xfrm>
            <a:off x="2939083" y="410818"/>
            <a:ext cx="3265834" cy="113968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Berlin Sans FB" panose="020E0602020502020306" pitchFamily="34" charset="0"/>
              </a:rPr>
              <a:t>6 x 3 = ___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3892413" y="1868971"/>
            <a:ext cx="4625008" cy="438646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03839" y="2043941"/>
            <a:ext cx="4002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erlin Sans FB" panose="020E0602020502020306" pitchFamily="34" charset="0"/>
              </a:rPr>
              <a:t>Draw your working out in this box!</a:t>
            </a:r>
          </a:p>
        </p:txBody>
      </p:sp>
      <p:pic>
        <p:nvPicPr>
          <p:cNvPr id="17410" name="Picture 2" descr="Image result for circu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18" y="1919080"/>
            <a:ext cx="20193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301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grass hill background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0279"/>
            <a:ext cx="9144000" cy="363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/>
          <p:cNvSpPr/>
          <p:nvPr/>
        </p:nvSpPr>
        <p:spPr>
          <a:xfrm>
            <a:off x="2939083" y="410818"/>
            <a:ext cx="3265834" cy="113968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Berlin Sans FB" panose="020E0602020502020306" pitchFamily="34" charset="0"/>
              </a:rPr>
              <a:t>7 x 5 = ___</a:t>
            </a:r>
          </a:p>
        </p:txBody>
      </p:sp>
      <p:pic>
        <p:nvPicPr>
          <p:cNvPr id="3" name="Picture 4" descr="Image result for circu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824" y="2305642"/>
            <a:ext cx="31242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516835" y="1987826"/>
            <a:ext cx="4625008" cy="438646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8261" y="2162796"/>
            <a:ext cx="4002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erlin Sans FB" panose="020E0602020502020306" pitchFamily="34" charset="0"/>
              </a:rPr>
              <a:t>Draw your working out in this box!</a:t>
            </a:r>
          </a:p>
        </p:txBody>
      </p:sp>
    </p:spTree>
    <p:extLst>
      <p:ext uri="{BB962C8B-B14F-4D97-AF65-F5344CB8AC3E}">
        <p14:creationId xmlns:p14="http://schemas.microsoft.com/office/powerpoint/2010/main" val="3344002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grass hill background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0279"/>
            <a:ext cx="9144000" cy="363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/>
          <p:cNvSpPr/>
          <p:nvPr/>
        </p:nvSpPr>
        <p:spPr>
          <a:xfrm>
            <a:off x="2939083" y="410818"/>
            <a:ext cx="3265834" cy="113968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Berlin Sans FB" panose="020E0602020502020306" pitchFamily="34" charset="0"/>
              </a:rPr>
              <a:t>5 x 6 = ___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3892413" y="1868971"/>
            <a:ext cx="4625008" cy="438646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03839" y="2043941"/>
            <a:ext cx="4002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erlin Sans FB" panose="020E0602020502020306" pitchFamily="34" charset="0"/>
              </a:rPr>
              <a:t>Draw your working out in this box!</a:t>
            </a:r>
          </a:p>
        </p:txBody>
      </p:sp>
      <p:pic>
        <p:nvPicPr>
          <p:cNvPr id="17410" name="Picture 2" descr="Image result for circu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18" y="1919080"/>
            <a:ext cx="20193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181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2695" y="543339"/>
            <a:ext cx="6692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erlin Sans FB" panose="020E0602020502020306" pitchFamily="34" charset="0"/>
              </a:rPr>
              <a:t>Time to use your Multiplication brains! 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1762539" y="1523999"/>
            <a:ext cx="2411896" cy="345881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>
                <a:solidFill>
                  <a:srgbClr val="FF0000"/>
                </a:solidFill>
                <a:latin typeface="Berlin Sans FB" panose="020E0602020502020306" pitchFamily="34" charset="0"/>
              </a:rPr>
              <a:t>Can you create and solve some questions of your own?</a:t>
            </a:r>
            <a:endParaRPr lang="en-US" sz="32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xmlns="" id="{0ECB098F-2D58-4001-ACE3-D9A9FDC5381B}"/>
              </a:ext>
            </a:extLst>
          </p:cNvPr>
          <p:cNvSpPr/>
          <p:nvPr/>
        </p:nvSpPr>
        <p:spPr>
          <a:xfrm>
            <a:off x="4572000" y="1704109"/>
            <a:ext cx="3519054" cy="2078182"/>
          </a:xfrm>
          <a:prstGeom prst="cloudCallout">
            <a:avLst>
              <a:gd name="adj1" fmla="val -53904"/>
              <a:gd name="adj2" fmla="val 65167"/>
            </a:avLst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796120-02B8-43A5-91A5-302E323D4076}"/>
              </a:ext>
            </a:extLst>
          </p:cNvPr>
          <p:cNvSpPr txBox="1"/>
          <p:nvPr/>
        </p:nvSpPr>
        <p:spPr>
          <a:xfrm>
            <a:off x="4959927" y="2143035"/>
            <a:ext cx="2421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Mr Cash says…Challenge Yourself!</a:t>
            </a:r>
          </a:p>
        </p:txBody>
      </p:sp>
    </p:spTree>
    <p:extLst>
      <p:ext uri="{BB962C8B-B14F-4D97-AF65-F5344CB8AC3E}">
        <p14:creationId xmlns:p14="http://schemas.microsoft.com/office/powerpoint/2010/main" val="1114692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unfair them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8504" y="1659285"/>
            <a:ext cx="72754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erlin Sans FB" panose="020E0602020502020306" pitchFamily="34" charset="0"/>
              </a:rPr>
              <a:t>We are learning: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</a:rPr>
              <a:t>Solve one-step problems involving multiplication by calculating the answer using arrays. </a:t>
            </a:r>
          </a:p>
          <a:p>
            <a:pPr algn="ctr"/>
            <a:endParaRPr lang="en-US" sz="3200" dirty="0">
              <a:latin typeface="Berlin Sans FB" panose="020E0602020502020306" pitchFamily="34" charset="0"/>
            </a:endParaRPr>
          </a:p>
          <a:p>
            <a:pPr algn="ctr"/>
            <a:r>
              <a:rPr lang="en-US" sz="3200" dirty="0">
                <a:latin typeface="Berlin Sans FB" panose="020E0602020502020306" pitchFamily="34" charset="0"/>
              </a:rPr>
              <a:t>WILF (What I’m Looking For):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</a:rPr>
              <a:t>I can solve multiplication problems using arrays. </a:t>
            </a:r>
          </a:p>
        </p:txBody>
      </p:sp>
    </p:spTree>
    <p:extLst>
      <p:ext uri="{BB962C8B-B14F-4D97-AF65-F5344CB8AC3E}">
        <p14:creationId xmlns:p14="http://schemas.microsoft.com/office/powerpoint/2010/main" val="672695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mage result for grass hill background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5061"/>
            <a:ext cx="9144000" cy="500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circu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2264727"/>
            <a:ext cx="5270638" cy="426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/>
          <p:cNvSpPr/>
          <p:nvPr/>
        </p:nvSpPr>
        <p:spPr>
          <a:xfrm>
            <a:off x="4704522" y="642033"/>
            <a:ext cx="3432313" cy="2875722"/>
          </a:xfrm>
          <a:prstGeom prst="wedgeEllipseCallout">
            <a:avLst>
              <a:gd name="adj1" fmla="val -63952"/>
              <a:gd name="adj2" fmla="val 76325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Berlin Sans FB" panose="020E0602020502020306" pitchFamily="34" charset="0"/>
              </a:rPr>
              <a:t>This week we will learn how to solve multiplication problems using the array method!</a:t>
            </a:r>
          </a:p>
        </p:txBody>
      </p:sp>
    </p:spTree>
    <p:extLst>
      <p:ext uri="{BB962C8B-B14F-4D97-AF65-F5344CB8AC3E}">
        <p14:creationId xmlns:p14="http://schemas.microsoft.com/office/powerpoint/2010/main" val="3335660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grass hill background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0279"/>
            <a:ext cx="9144000" cy="363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Image result for circu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87" y="1299542"/>
            <a:ext cx="17526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hought Bubble: Cloud 2"/>
          <p:cNvSpPr/>
          <p:nvPr/>
        </p:nvSpPr>
        <p:spPr>
          <a:xfrm>
            <a:off x="2133599" y="180149"/>
            <a:ext cx="3498574" cy="2079762"/>
          </a:xfrm>
          <a:prstGeom prst="cloudCallout">
            <a:avLst>
              <a:gd name="adj1" fmla="val -58712"/>
              <a:gd name="adj2" fmla="val 790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Berlin Sans FB" panose="020E0602020502020306" pitchFamily="34" charset="0"/>
              </a:rPr>
              <a:t>Let’s see all the words we need to use when solving multiplication problems. 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6215270" y="2080591"/>
            <a:ext cx="2398643" cy="9409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Lot’s of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2777158" y="3021496"/>
            <a:ext cx="2398643" cy="9409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Times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5632172" y="3710195"/>
            <a:ext cx="2398643" cy="9409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multiply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2683564" y="4452316"/>
            <a:ext cx="2398643" cy="9409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Sets of 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5844207" y="424276"/>
            <a:ext cx="2398643" cy="9409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groups of </a:t>
            </a:r>
          </a:p>
        </p:txBody>
      </p:sp>
    </p:spTree>
    <p:extLst>
      <p:ext uri="{BB962C8B-B14F-4D97-AF65-F5344CB8AC3E}">
        <p14:creationId xmlns:p14="http://schemas.microsoft.com/office/powerpoint/2010/main" val="128602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5937"/>
            <a:ext cx="9144000" cy="253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Image result for circus clipar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Image result for circus clipart"/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Image result for circu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7051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/>
          <p:cNvSpPr/>
          <p:nvPr/>
        </p:nvSpPr>
        <p:spPr>
          <a:xfrm>
            <a:off x="2652090" y="334169"/>
            <a:ext cx="3755336" cy="1219200"/>
          </a:xfrm>
          <a:prstGeom prst="wedgeEllipseCallout">
            <a:avLst>
              <a:gd name="adj1" fmla="val -94304"/>
              <a:gd name="adj2" fmla="val 538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Berlin Sans FB" panose="020E0602020502020306" pitchFamily="34" charset="0"/>
              </a:rPr>
              <a:t>What Math symbols do you think we will be using today for multiplication? Point!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98365" y="1553369"/>
            <a:ext cx="1298713" cy="11079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Berlin Sans FB" panose="020E0602020502020306" pitchFamily="34" charset="0"/>
              </a:rPr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25836" y="2939653"/>
            <a:ext cx="1298713" cy="11079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Berlin Sans FB" panose="020E0602020502020306" pitchFamily="34" charset="0"/>
              </a:rPr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7426" y="4483972"/>
            <a:ext cx="1298713" cy="11079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Berlin Sans FB" panose="020E0602020502020306" pitchFamily="34" charset="0"/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52090" y="1743908"/>
            <a:ext cx="1298713" cy="11079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Berlin Sans FB" panose="020E0602020502020306" pitchFamily="34" charset="0"/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04490" y="4579672"/>
            <a:ext cx="1298713" cy="11079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600" dirty="0">
              <a:latin typeface="Berlin Sans FB" panose="020E0602020502020306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5956" y="4834829"/>
            <a:ext cx="795780" cy="597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1765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5937"/>
            <a:ext cx="9144000" cy="253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Image result for circu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7" y="2690190"/>
            <a:ext cx="3807313" cy="386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/>
          <p:cNvSpPr/>
          <p:nvPr/>
        </p:nvSpPr>
        <p:spPr>
          <a:xfrm>
            <a:off x="583095" y="295307"/>
            <a:ext cx="2835965" cy="1577009"/>
          </a:xfrm>
          <a:prstGeom prst="wedgeEllipseCallout">
            <a:avLst>
              <a:gd name="adj1" fmla="val 11410"/>
              <a:gd name="adj2" fmla="val 177626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Berlin Sans FB" panose="020E0602020502020306" pitchFamily="34" charset="0"/>
              </a:rPr>
              <a:t>How do we solve problems using the array method?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4767262" y="1612549"/>
            <a:ext cx="2462834" cy="86508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>2 x 3 =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4554" y="721426"/>
            <a:ext cx="489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erlin Sans FB" panose="020E0602020502020306" pitchFamily="34" charset="0"/>
              </a:rPr>
              <a:t>Let’s try and solve this…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14554" y="2685808"/>
            <a:ext cx="53294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erlin Sans FB" panose="020E0602020502020306" pitchFamily="34" charset="0"/>
              </a:rPr>
              <a:t>What is the first number? </a:t>
            </a:r>
          </a:p>
          <a:p>
            <a:pPr algn="ctr"/>
            <a:r>
              <a:rPr lang="en-US" sz="4800" dirty="0">
                <a:solidFill>
                  <a:srgbClr val="FF0000"/>
                </a:solidFill>
                <a:latin typeface="Berlin Sans FB" panose="020E0602020502020306" pitchFamily="34" charset="0"/>
              </a:rPr>
              <a:t>2</a:t>
            </a:r>
          </a:p>
          <a:p>
            <a:pPr algn="ctr"/>
            <a:r>
              <a:rPr lang="en-US" sz="3600" dirty="0">
                <a:latin typeface="Berlin Sans FB" panose="020E0602020502020306" pitchFamily="34" charset="0"/>
              </a:rPr>
              <a:t>We draw 2 circles. </a:t>
            </a:r>
            <a:endParaRPr lang="en-US" sz="4800" dirty="0">
              <a:latin typeface="Berlin Sans FB" panose="020E0602020502020306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806773" y="5191274"/>
            <a:ext cx="945460" cy="751577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030322" y="5191274"/>
            <a:ext cx="945460" cy="751577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54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4109"/>
            <a:ext cx="9144000" cy="253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mage result for circu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7" y="2690190"/>
            <a:ext cx="3807313" cy="386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5130" y="333687"/>
            <a:ext cx="792542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erlin Sans FB" panose="020E0602020502020306" pitchFamily="34" charset="0"/>
              </a:rPr>
              <a:t>Now what is the second number? </a:t>
            </a:r>
            <a:r>
              <a:rPr lang="en-US" sz="4400" dirty="0">
                <a:solidFill>
                  <a:srgbClr val="FF0000"/>
                </a:solidFill>
                <a:latin typeface="Berlin Sans FB" panose="020E0602020502020306" pitchFamily="34" charset="0"/>
              </a:rPr>
              <a:t>3</a:t>
            </a:r>
            <a:endParaRPr lang="en-US" sz="36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ctr"/>
            <a:endParaRPr lang="en-US" sz="36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n-US" sz="3600" dirty="0">
                <a:latin typeface="Berlin Sans FB" panose="020E0602020502020306" pitchFamily="34" charset="0"/>
              </a:rPr>
              <a:t>So draw circles at the bottom to have 3 groups of 2. </a:t>
            </a:r>
            <a:endParaRPr lang="en-US" sz="3200" dirty="0">
              <a:latin typeface="Berlin Sans FB" panose="020E0602020502020306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082882" y="2822993"/>
            <a:ext cx="710751" cy="672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03534" y="2822993"/>
            <a:ext cx="710751" cy="672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82882" y="3595536"/>
            <a:ext cx="710751" cy="672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03534" y="3595536"/>
            <a:ext cx="710751" cy="672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082882" y="4354109"/>
            <a:ext cx="710751" cy="672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903534" y="4354109"/>
            <a:ext cx="710751" cy="672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/>
          <p:cNvSpPr/>
          <p:nvPr/>
        </p:nvSpPr>
        <p:spPr>
          <a:xfrm rot="16200000">
            <a:off x="7103684" y="4942542"/>
            <a:ext cx="860976" cy="2372760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Berlin Sans FB" panose="020E0602020502020306" pitchFamily="34" charset="0"/>
              </a:rPr>
              <a:t>Then </a:t>
            </a:r>
          </a:p>
        </p:txBody>
      </p:sp>
    </p:spTree>
    <p:extLst>
      <p:ext uri="{BB962C8B-B14F-4D97-AF65-F5344CB8AC3E}">
        <p14:creationId xmlns:p14="http://schemas.microsoft.com/office/powerpoint/2010/main" val="1233555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25" y="4325937"/>
            <a:ext cx="9144000" cy="253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mage result for circu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7" y="2690190"/>
            <a:ext cx="3807313" cy="386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054384" y="1430236"/>
            <a:ext cx="710751" cy="672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17180" y="4216306"/>
            <a:ext cx="453721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Berlin Sans FB" panose="020E0602020502020306" pitchFamily="34" charset="0"/>
              </a:rPr>
              <a:t>Now add all the circles together to find the answer! </a:t>
            </a:r>
            <a:r>
              <a:rPr lang="en-US" sz="6000" dirty="0">
                <a:solidFill>
                  <a:srgbClr val="FF0000"/>
                </a:solidFill>
                <a:latin typeface="Berlin Sans FB" panose="020E0602020502020306" pitchFamily="34" charset="0"/>
              </a:rPr>
              <a:t>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875036" y="1430236"/>
            <a:ext cx="710751" cy="672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54384" y="2202779"/>
            <a:ext cx="710751" cy="672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75036" y="2202779"/>
            <a:ext cx="710751" cy="672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054384" y="2961352"/>
            <a:ext cx="710751" cy="672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875036" y="2961352"/>
            <a:ext cx="710751" cy="672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088291" y="1258956"/>
            <a:ext cx="149749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4818821" y="1292086"/>
            <a:ext cx="0" cy="234179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87953" y="611193"/>
            <a:ext cx="57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erlin Sans FB" panose="020E0602020502020306" pitchFamily="34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43012" y="2102766"/>
            <a:ext cx="57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erlin Sans FB" panose="020E0602020502020306" pitchFamily="34" charset="0"/>
              </a:rPr>
              <a:t>3</a:t>
            </a:r>
          </a:p>
        </p:txBody>
      </p:sp>
      <p:sp>
        <p:nvSpPr>
          <p:cNvPr id="8" name="Speech Bubble: Oval 7"/>
          <p:cNvSpPr/>
          <p:nvPr/>
        </p:nvSpPr>
        <p:spPr>
          <a:xfrm>
            <a:off x="861391" y="185530"/>
            <a:ext cx="2584174" cy="2017249"/>
          </a:xfrm>
          <a:prstGeom prst="wedgeEllipseCallout">
            <a:avLst>
              <a:gd name="adj1" fmla="val 4295"/>
              <a:gd name="adj2" fmla="val 13213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erlin Sans FB" panose="020E0602020502020306" pitchFamily="34" charset="0"/>
              </a:rPr>
              <a:t>Remember to draw the circles carefully!</a:t>
            </a:r>
          </a:p>
        </p:txBody>
      </p:sp>
      <p:sp>
        <p:nvSpPr>
          <p:cNvPr id="24" name="Rectangle: Rounded Corners 23"/>
          <p:cNvSpPr/>
          <p:nvPr/>
        </p:nvSpPr>
        <p:spPr>
          <a:xfrm>
            <a:off x="7145933" y="2202779"/>
            <a:ext cx="1580347" cy="6687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2 x 3 = ___</a:t>
            </a:r>
          </a:p>
        </p:txBody>
      </p:sp>
      <p:sp>
        <p:nvSpPr>
          <p:cNvPr id="23" name="Speech Bubble: Oval 22"/>
          <p:cNvSpPr/>
          <p:nvPr/>
        </p:nvSpPr>
        <p:spPr>
          <a:xfrm>
            <a:off x="861391" y="145774"/>
            <a:ext cx="2584174" cy="2017249"/>
          </a:xfrm>
          <a:prstGeom prst="wedgeEllipseCallout">
            <a:avLst>
              <a:gd name="adj1" fmla="val 4295"/>
              <a:gd name="adj2" fmla="val 13213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erlin Sans FB" panose="020E0602020502020306" pitchFamily="34" charset="0"/>
              </a:rPr>
              <a:t>Remember to draw the circles carefully!</a:t>
            </a:r>
          </a:p>
        </p:txBody>
      </p:sp>
    </p:spTree>
    <p:extLst>
      <p:ext uri="{BB962C8B-B14F-4D97-AF65-F5344CB8AC3E}">
        <p14:creationId xmlns:p14="http://schemas.microsoft.com/office/powerpoint/2010/main" val="263892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circu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55" y="1405558"/>
            <a:ext cx="2571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40697" y="397996"/>
            <a:ext cx="5728799" cy="50618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Berlin Sans FB" panose="020E0602020502020306" pitchFamily="34" charset="0"/>
              </a:rPr>
              <a:t>This is a list of what you need to do when trying to work out the answer:</a:t>
            </a:r>
            <a:br>
              <a:rPr lang="en-US" dirty="0">
                <a:latin typeface="Berlin Sans FB" panose="020E0602020502020306" pitchFamily="34" charset="0"/>
              </a:rPr>
            </a:br>
            <a:r>
              <a:rPr lang="en-US" sz="2800" dirty="0">
                <a:latin typeface="Berlin Sans FB" panose="020E0602020502020306" pitchFamily="34" charset="0"/>
              </a:rPr>
              <a:t/>
            </a:r>
            <a:br>
              <a:rPr lang="en-US" sz="2800" dirty="0">
                <a:latin typeface="Berlin Sans FB" panose="020E0602020502020306" pitchFamily="34" charset="0"/>
              </a:rPr>
            </a:br>
            <a:r>
              <a:rPr lang="en-US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1. </a:t>
            </a:r>
            <a:r>
              <a:rPr lang="en-US" sz="2800" dirty="0">
                <a:latin typeface="Berlin Sans FB" panose="020E0602020502020306" pitchFamily="34" charset="0"/>
              </a:rPr>
              <a:t>Look at the first number and draw circles!</a:t>
            </a:r>
            <a:br>
              <a:rPr lang="en-US" sz="2800" dirty="0">
                <a:latin typeface="Berlin Sans FB" panose="020E0602020502020306" pitchFamily="34" charset="0"/>
              </a:rPr>
            </a:br>
            <a:r>
              <a:rPr lang="en-US" sz="2800" dirty="0">
                <a:latin typeface="Berlin Sans FB" panose="020E0602020502020306" pitchFamily="34" charset="0"/>
              </a:rPr>
              <a:t/>
            </a:r>
            <a:br>
              <a:rPr lang="en-US" sz="2800" dirty="0">
                <a:latin typeface="Berlin Sans FB" panose="020E0602020502020306" pitchFamily="34" charset="0"/>
              </a:rPr>
            </a:br>
            <a:r>
              <a:rPr lang="en-US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2. </a:t>
            </a:r>
            <a:r>
              <a:rPr lang="en-US" sz="2800" dirty="0">
                <a:latin typeface="Berlin Sans FB" panose="020E0602020502020306" pitchFamily="34" charset="0"/>
              </a:rPr>
              <a:t>look at the second number and draw the remaining circles to show ‘groups of’. </a:t>
            </a:r>
            <a:br>
              <a:rPr lang="en-US" sz="2800" dirty="0">
                <a:latin typeface="Berlin Sans FB" panose="020E0602020502020306" pitchFamily="34" charset="0"/>
              </a:rPr>
            </a:br>
            <a:r>
              <a:rPr lang="en-US" sz="2800" dirty="0">
                <a:latin typeface="Berlin Sans FB" panose="020E0602020502020306" pitchFamily="34" charset="0"/>
              </a:rPr>
              <a:t/>
            </a:r>
            <a:br>
              <a:rPr lang="en-US" sz="2800" dirty="0">
                <a:latin typeface="Berlin Sans FB" panose="020E0602020502020306" pitchFamily="34" charset="0"/>
              </a:rPr>
            </a:br>
            <a:r>
              <a:rPr lang="en-US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3. </a:t>
            </a:r>
            <a:r>
              <a:rPr lang="en-US" sz="2800" dirty="0">
                <a:latin typeface="Berlin Sans FB" panose="020E0602020502020306" pitchFamily="34" charset="0"/>
              </a:rPr>
              <a:t>add all the small circles together to get the answer. </a:t>
            </a: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633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1648</TotalTime>
  <Words>329</Words>
  <Application>Microsoft Office PowerPoint</Application>
  <PresentationFormat>On-screen Show (4:3)</PresentationFormat>
  <Paragraphs>56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Hafiza Islam</dc:creator>
  <cp:lastModifiedBy>User</cp:lastModifiedBy>
  <cp:revision>9</cp:revision>
  <dcterms:created xsi:type="dcterms:W3CDTF">2017-05-22T22:06:06Z</dcterms:created>
  <dcterms:modified xsi:type="dcterms:W3CDTF">2020-05-08T18:39:50Z</dcterms:modified>
</cp:coreProperties>
</file>