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60" r:id="rId4"/>
    <p:sldId id="263" r:id="rId5"/>
    <p:sldId id="264" r:id="rId6"/>
    <p:sldId id="265" r:id="rId7"/>
    <p:sldId id="277" r:id="rId8"/>
    <p:sldId id="276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1" r:id="rId20"/>
    <p:sldId id="26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CC33"/>
    <a:srgbClr val="FF0000"/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F25F9B-0E12-4348-BFCE-96196CB439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847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68782-8343-4382-BC7A-1D875ED73A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9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EE4B6-65C8-4F03-9559-C3CEAAF77A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6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2366B-7086-4F79-9734-3D02343DAC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6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88037-376E-445F-981C-2DF3417DE5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6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A83F5-CFB9-473E-85DA-8169521B2D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0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63F51-83A8-4660-83C8-87A08FF0D5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7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A6AEE-0C84-4F2E-A8B2-D66F14855F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1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15CC4-6F08-4FCF-BDCD-D4C13A53A0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9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ABC36-AC3A-40A3-BD47-591EB1115B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1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E0741-15F9-4088-A00B-9BE02C0401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7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A27E2-1726-4FA3-B395-1ACB1E7EC6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1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87D7CB-9209-413D-8D45-1CC3248A21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erlin Sans FB Dem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erlin Sans FB Dem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erlin Sans FB Dem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erlin Sans FB Dem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erlin Sans FB Dem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erlin Sans FB Dem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erlin Sans FB Dem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erlin Sans FB Dem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13" Type="http://schemas.openxmlformats.org/officeDocument/2006/relationships/image" Target="../media/image29.gif"/><Relationship Id="rId3" Type="http://schemas.openxmlformats.org/officeDocument/2006/relationships/image" Target="../media/image20.gif"/><Relationship Id="rId7" Type="http://schemas.openxmlformats.org/officeDocument/2006/relationships/image" Target="../media/image14.gif"/><Relationship Id="rId12" Type="http://schemas.openxmlformats.org/officeDocument/2006/relationships/image" Target="../media/image28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gif"/><Relationship Id="rId11" Type="http://schemas.openxmlformats.org/officeDocument/2006/relationships/image" Target="../media/image27.gif"/><Relationship Id="rId5" Type="http://schemas.openxmlformats.org/officeDocument/2006/relationships/image" Target="../media/image22.gif"/><Relationship Id="rId10" Type="http://schemas.openxmlformats.org/officeDocument/2006/relationships/image" Target="../media/image26.gif"/><Relationship Id="rId4" Type="http://schemas.openxmlformats.org/officeDocument/2006/relationships/image" Target="../media/image21.gif"/><Relationship Id="rId9" Type="http://schemas.openxmlformats.org/officeDocument/2006/relationships/image" Target="../media/image2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eteofrance.com/FR/index.j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BEAUTIFUL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87675" y="5876925"/>
            <a:ext cx="5832475" cy="720725"/>
          </a:xfrm>
        </p:spPr>
        <p:txBody>
          <a:bodyPr/>
          <a:lstStyle/>
          <a:p>
            <a:r>
              <a:rPr lang="en-GB" sz="3600">
                <a:solidFill>
                  <a:schemeClr val="bg1"/>
                </a:solidFill>
              </a:rPr>
              <a:t>What’s the weather like?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056" name="Picture 8" descr="sun1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4" name="Picture 8" descr="FOGGY Ic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5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459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19460" name="Picture 4" descr="sun1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fait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692275" y="5284788"/>
            <a:ext cx="2698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du brouillard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8" name="Picture 8" descr="STORMY Anima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324975" cy="578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0485" name="Picture 5" descr="sun1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fait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692275" y="5284788"/>
            <a:ext cx="2190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de l’orage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1508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9750" y="1989138"/>
            <a:ext cx="70231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The phrase </a:t>
            </a:r>
            <a:r>
              <a:rPr lang="en-GB" sz="2800">
                <a:solidFill>
                  <a:srgbClr val="FF9900"/>
                </a:solidFill>
                <a:latin typeface="Berlin Sans FB Demi" pitchFamily="34" charset="0"/>
              </a:rPr>
              <a:t>Il y a</a:t>
            </a:r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 can often be used</a:t>
            </a:r>
          </a:p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in place of </a:t>
            </a:r>
            <a:r>
              <a:rPr lang="en-GB" sz="2800">
                <a:solidFill>
                  <a:srgbClr val="FF9900"/>
                </a:solidFill>
                <a:latin typeface="Berlin Sans FB Demi" pitchFamily="34" charset="0"/>
              </a:rPr>
              <a:t>Il fait – </a:t>
            </a:r>
            <a:r>
              <a:rPr lang="en-GB">
                <a:latin typeface="Berlin Sans FB Demi" pitchFamily="34" charset="0"/>
              </a:rPr>
              <a:t>in phrases containing </a:t>
            </a:r>
            <a:r>
              <a:rPr lang="en-GB">
                <a:solidFill>
                  <a:srgbClr val="33CC33"/>
                </a:solidFill>
                <a:latin typeface="Berlin Sans FB Demi" pitchFamily="34" charset="0"/>
              </a:rPr>
              <a:t>du, de la or de l’</a:t>
            </a:r>
            <a:endParaRPr lang="en-US">
              <a:solidFill>
                <a:srgbClr val="33CC33"/>
              </a:solidFill>
              <a:latin typeface="Berlin Sans FB Demi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39750" y="3425825"/>
            <a:ext cx="329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e.g. </a:t>
            </a:r>
            <a:r>
              <a:rPr lang="en-GB" sz="2800">
                <a:solidFill>
                  <a:srgbClr val="FF9900"/>
                </a:solidFill>
                <a:latin typeface="Berlin Sans FB Demi" pitchFamily="34" charset="0"/>
              </a:rPr>
              <a:t>Il y a</a:t>
            </a:r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 </a:t>
            </a:r>
            <a:r>
              <a:rPr lang="en-GB" sz="2800">
                <a:solidFill>
                  <a:srgbClr val="33CC33"/>
                </a:solidFill>
                <a:latin typeface="Berlin Sans FB Demi" pitchFamily="34" charset="0"/>
              </a:rPr>
              <a:t>de l’orage</a:t>
            </a:r>
            <a:endParaRPr lang="en-US" sz="2800">
              <a:solidFill>
                <a:srgbClr val="33CC33"/>
              </a:solidFill>
              <a:latin typeface="Berlin Sans FB Demi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39750" y="4437063"/>
            <a:ext cx="48768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And coming up next is one instance when you </a:t>
            </a:r>
            <a:r>
              <a:rPr lang="en-GB" sz="2800" u="sng">
                <a:solidFill>
                  <a:schemeClr val="tx2"/>
                </a:solidFill>
                <a:latin typeface="Berlin Sans FB Demi" pitchFamily="34" charset="0"/>
              </a:rPr>
              <a:t>have to</a:t>
            </a:r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 use </a:t>
            </a:r>
            <a:r>
              <a:rPr lang="en-GB" sz="2800">
                <a:solidFill>
                  <a:srgbClr val="FF9900"/>
                </a:solidFill>
                <a:latin typeface="Berlin Sans FB Demi" pitchFamily="34" charset="0"/>
              </a:rPr>
              <a:t>Il y a</a:t>
            </a:r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……..</a:t>
            </a:r>
            <a:endParaRPr lang="en-US" sz="2800">
              <a:solidFill>
                <a:schemeClr val="tx2"/>
              </a:solidFill>
              <a:latin typeface="Berlin Sans FB Demi" pitchFamily="34" charset="0"/>
            </a:endParaRPr>
          </a:p>
        </p:txBody>
      </p:sp>
      <p:pic>
        <p:nvPicPr>
          <p:cNvPr id="21514" name="Picture 10" descr="STORM MINI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284538"/>
            <a:ext cx="1008062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76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26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0" grpId="0"/>
      <p:bldP spid="215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31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2532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y a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692275" y="5284788"/>
            <a:ext cx="254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des nuages</a:t>
            </a:r>
          </a:p>
        </p:txBody>
      </p:sp>
      <p:pic>
        <p:nvPicPr>
          <p:cNvPr id="22536" name="Picture 8" descr="CLOUDY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19250"/>
            <a:ext cx="3598863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55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3556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203575" y="2492375"/>
            <a:ext cx="55292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Sometimes there is a special verb</a:t>
            </a:r>
          </a:p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for a particular kind of weather</a:t>
            </a:r>
            <a:endParaRPr lang="en-US" sz="2800">
              <a:solidFill>
                <a:srgbClr val="FF9900"/>
              </a:solidFill>
              <a:latin typeface="Berlin Sans FB Demi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203575" y="3933825"/>
            <a:ext cx="5033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Some examples coming up…..</a:t>
            </a:r>
            <a:endParaRPr lang="en-US" sz="2800">
              <a:solidFill>
                <a:srgbClr val="33CC33"/>
              </a:solidFill>
              <a:latin typeface="Berlin Sans FB Demi" pitchFamily="34" charset="0"/>
            </a:endParaRPr>
          </a:p>
        </p:txBody>
      </p:sp>
      <p:pic>
        <p:nvPicPr>
          <p:cNvPr id="23562" name="Picture 10" descr="WEATHERMAN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92375"/>
            <a:ext cx="1800225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24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79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4580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19113" y="5286375"/>
            <a:ext cx="1530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0000CC"/>
                </a:solidFill>
                <a:latin typeface="Berlin Sans FB Demi" pitchFamily="34" charset="0"/>
              </a:rPr>
              <a:t>Il pleut</a:t>
            </a:r>
          </a:p>
        </p:txBody>
      </p:sp>
      <p:pic>
        <p:nvPicPr>
          <p:cNvPr id="24584" name="Picture 8" descr="RAIN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19250"/>
            <a:ext cx="3598863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7" name="Picture 7" descr="SNOWING Anima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5604" name="Picture 4" descr="sun1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19113" y="5286375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Berlin Sans FB Demi" pitchFamily="34" charset="0"/>
              </a:rPr>
              <a:t>Il neige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6628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19113" y="5286375"/>
            <a:ext cx="1403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0000CC"/>
                </a:solidFill>
                <a:latin typeface="Berlin Sans FB Demi" pitchFamily="34" charset="0"/>
              </a:rPr>
              <a:t>Il gèle</a:t>
            </a:r>
          </a:p>
        </p:txBody>
      </p:sp>
      <p:pic>
        <p:nvPicPr>
          <p:cNvPr id="26631" name="Picture 7" descr="FREEZING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19250"/>
            <a:ext cx="2303463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7652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203575" y="2492375"/>
            <a:ext cx="50736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You will meet more weather </a:t>
            </a:r>
          </a:p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phrases in the future, so make </a:t>
            </a:r>
          </a:p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a note of them when you do</a:t>
            </a:r>
            <a:endParaRPr lang="en-US" sz="2800">
              <a:solidFill>
                <a:srgbClr val="FF9900"/>
              </a:solidFill>
              <a:latin typeface="Berlin Sans FB Demi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203575" y="4292600"/>
            <a:ext cx="541178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Now try to identify these kinds</a:t>
            </a:r>
          </a:p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of weather – you have 5 seconds</a:t>
            </a:r>
          </a:p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for each one!</a:t>
            </a:r>
            <a:endParaRPr lang="en-US" sz="2800">
              <a:solidFill>
                <a:srgbClr val="33CC33"/>
              </a:solidFill>
              <a:latin typeface="Berlin Sans FB Demi" pitchFamily="34" charset="0"/>
            </a:endParaRPr>
          </a:p>
        </p:txBody>
      </p:sp>
      <p:pic>
        <p:nvPicPr>
          <p:cNvPr id="27655" name="Picture 7" descr="WEATHERMAN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92375"/>
            <a:ext cx="1800225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72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13316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461" name="Group 149"/>
          <p:cNvGraphicFramePr>
            <a:graphicFrameLocks noGrp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 Dem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84" name="Picture 72" descr="FINE Tes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12875"/>
            <a:ext cx="15113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85" name="Picture 73" descr="COLD Tes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412875"/>
            <a:ext cx="725488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86" name="Picture 74" descr="FOG Tes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875"/>
            <a:ext cx="1512888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87" name="Picture 75" descr="RAIN Test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412875"/>
            <a:ext cx="1511300" cy="123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88" name="Picture 76" descr="STORMY Test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781300"/>
            <a:ext cx="15113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89" name="Picture 77" descr="WINDY Test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81300"/>
            <a:ext cx="1223963" cy="103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90" name="Picture 78" descr="CLOUDY Test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81300"/>
            <a:ext cx="1512888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91" name="Picture 79" descr="SUNNY Test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781300"/>
            <a:ext cx="1439863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92" name="Picture 80" descr="HOT Test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149725"/>
            <a:ext cx="28416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93" name="Picture 81" descr="SNOW Test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149725"/>
            <a:ext cx="1512887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94" name="Picture 82" descr="FREEZING Test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49725"/>
            <a:ext cx="1512888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37" name="Text Box 125"/>
          <p:cNvSpPr txBox="1">
            <a:spLocks noChangeArrowheads="1"/>
          </p:cNvSpPr>
          <p:nvPr/>
        </p:nvSpPr>
        <p:spPr bwMode="auto">
          <a:xfrm>
            <a:off x="6372225" y="4365625"/>
            <a:ext cx="10588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Berlin Sans FB" pitchFamily="34" charset="0"/>
              </a:rPr>
              <a:t>Did you</a:t>
            </a:r>
          </a:p>
          <a:p>
            <a:r>
              <a:rPr lang="en-GB">
                <a:latin typeface="Berlin Sans FB" pitchFamily="34" charset="0"/>
              </a:rPr>
              <a:t>recognise</a:t>
            </a:r>
          </a:p>
          <a:p>
            <a:r>
              <a:rPr lang="en-GB">
                <a:latin typeface="Berlin Sans FB" pitchFamily="34" charset="0"/>
              </a:rPr>
              <a:t>them all?</a:t>
            </a:r>
            <a:endParaRPr lang="en-US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3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3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3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3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3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6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9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3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76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78500"/>
                            </p:stCondLst>
                            <p:childTnLst>
                              <p:par>
                                <p:cTn id="73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3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85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8800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3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97500"/>
                            </p:stCondLst>
                            <p:childTnLst>
                              <p:par>
                                <p:cTn id="89" presetID="10" presetClass="exit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3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6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9000"/>
                            </p:stCondLst>
                            <p:childTnLst>
                              <p:par>
                                <p:cTn id="97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13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37" grpId="0"/>
      <p:bldP spid="1343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10246" name="Picture 6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1188" y="1989138"/>
            <a:ext cx="6026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Look at the verb phrase </a:t>
            </a:r>
            <a:r>
              <a:rPr lang="en-GB" sz="2800">
                <a:solidFill>
                  <a:srgbClr val="FF6600"/>
                </a:solidFill>
                <a:latin typeface="Berlin Sans FB Demi" pitchFamily="34" charset="0"/>
              </a:rPr>
              <a:t>fait-il</a:t>
            </a:r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 above</a:t>
            </a:r>
            <a:endParaRPr lang="en-US" sz="2800">
              <a:solidFill>
                <a:schemeClr val="tx2"/>
              </a:solidFill>
              <a:latin typeface="Berlin Sans FB Demi" pitchFamily="34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11188" y="2808288"/>
            <a:ext cx="5672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Turn it around and you have </a:t>
            </a:r>
            <a:r>
              <a:rPr lang="en-GB" sz="2800">
                <a:solidFill>
                  <a:srgbClr val="FF6600"/>
                </a:solidFill>
                <a:latin typeface="Berlin Sans FB Demi" pitchFamily="34" charset="0"/>
              </a:rPr>
              <a:t>il fait</a:t>
            </a:r>
            <a:endParaRPr lang="en-US" sz="2800">
              <a:solidFill>
                <a:srgbClr val="FF6600"/>
              </a:solidFill>
              <a:latin typeface="Berlin Sans FB Demi" pitchFamily="34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11188" y="3627438"/>
            <a:ext cx="48768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The phrase </a:t>
            </a:r>
            <a:r>
              <a:rPr lang="en-GB" sz="2800">
                <a:solidFill>
                  <a:srgbClr val="FF6600"/>
                </a:solidFill>
                <a:latin typeface="Berlin Sans FB Demi" pitchFamily="34" charset="0"/>
              </a:rPr>
              <a:t>Il fait</a:t>
            </a:r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 can be used </a:t>
            </a:r>
            <a:br>
              <a:rPr lang="en-GB" sz="2800">
                <a:solidFill>
                  <a:schemeClr val="tx2"/>
                </a:solidFill>
                <a:latin typeface="Berlin Sans FB Demi" pitchFamily="34" charset="0"/>
              </a:rPr>
            </a:br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to describe lots of different</a:t>
            </a:r>
            <a:br>
              <a:rPr lang="en-GB" sz="2800">
                <a:solidFill>
                  <a:schemeClr val="tx2"/>
                </a:solidFill>
                <a:latin typeface="Berlin Sans FB Demi" pitchFamily="34" charset="0"/>
              </a:rPr>
            </a:br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kinds of weather</a:t>
            </a:r>
            <a:endParaRPr lang="en-US" sz="2800">
              <a:solidFill>
                <a:schemeClr val="tx2"/>
              </a:solidFill>
              <a:latin typeface="Berlin Sans FB Demi" pitchFamily="34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11188" y="5300663"/>
            <a:ext cx="4591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chemeClr val="tx2"/>
                </a:solidFill>
                <a:latin typeface="Berlin Sans FB Demi" pitchFamily="34" charset="0"/>
              </a:rPr>
              <a:t>Let’s look at some examples</a:t>
            </a:r>
            <a:endParaRPr lang="en-US" sz="2800">
              <a:solidFill>
                <a:schemeClr val="tx2"/>
              </a:solidFill>
              <a:latin typeface="Berlin Sans FB Demi" pitchFamily="34" charset="0"/>
            </a:endParaRPr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 rot="-3735073">
            <a:off x="4787901" y="1341437"/>
            <a:ext cx="1079500" cy="358775"/>
          </a:xfrm>
          <a:prstGeom prst="rightArrow">
            <a:avLst>
              <a:gd name="adj1" fmla="val 50000"/>
              <a:gd name="adj2" fmla="val 75221"/>
            </a:avLst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8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780"/>
                            </p:stCondLst>
                            <p:childTnLst>
                              <p:par>
                                <p:cTn id="15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78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94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58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10249" grpId="0"/>
      <p:bldP spid="10250" grpId="0"/>
      <p:bldP spid="10253" grpId="0" animBg="1"/>
      <p:bldP spid="1025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 Show by Mr C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14340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FORECASTER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19250"/>
            <a:ext cx="3598863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843213" y="5445125"/>
            <a:ext cx="5826125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latin typeface="Berlin Sans FB Demi" pitchFamily="34" charset="0"/>
                <a:hlinkClick r:id="rId4"/>
              </a:rPr>
              <a:t>http://www.meteofrance.com/FR/index.jsp</a:t>
            </a:r>
            <a:endParaRPr lang="en-GB" sz="2400">
              <a:latin typeface="Berlin Sans FB Demi" pitchFamily="34" charset="0"/>
            </a:endParaRPr>
          </a:p>
          <a:p>
            <a:endParaRPr lang="en-GB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24388" y="2173288"/>
            <a:ext cx="38322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latin typeface="Berlin Sans FB Demi" pitchFamily="34" charset="0"/>
              </a:rPr>
              <a:t>Quel temps fait-il </a:t>
            </a:r>
          </a:p>
          <a:p>
            <a:r>
              <a:rPr lang="en-GB" sz="2800">
                <a:latin typeface="Berlin Sans FB Demi" pitchFamily="34" charset="0"/>
              </a:rPr>
              <a:t>en France aujourd’hui?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643438" y="3573463"/>
            <a:ext cx="17287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latin typeface="Berlin Sans FB Demi" pitchFamily="34" charset="0"/>
              </a:rPr>
              <a:t>Clique ici!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 rot="5400000">
            <a:off x="6191251" y="4257675"/>
            <a:ext cx="1439862" cy="503237"/>
          </a:xfrm>
          <a:prstGeom prst="rightArrow">
            <a:avLst>
              <a:gd name="adj1" fmla="val 50000"/>
              <a:gd name="adj2" fmla="val 71530"/>
            </a:avLst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9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92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420"/>
                            </p:stCondLst>
                            <p:childTnLst>
                              <p:par>
                                <p:cTn id="27" presetID="4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  <p:bldP spid="14344" grpId="0"/>
      <p:bldP spid="143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12292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FINE WEATHER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19250"/>
            <a:ext cx="3598863" cy="333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fait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692275" y="5284788"/>
            <a:ext cx="120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beau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15364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fait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692275" y="5284788"/>
            <a:ext cx="1885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mauvais</a:t>
            </a:r>
          </a:p>
        </p:txBody>
      </p:sp>
      <p:pic>
        <p:nvPicPr>
          <p:cNvPr id="15368" name="Picture 8" descr="BAD WEATHER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19250"/>
            <a:ext cx="3598863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16388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fait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692275" y="5284788"/>
            <a:ext cx="1428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chaud</a:t>
            </a:r>
          </a:p>
        </p:txBody>
      </p:sp>
      <p:pic>
        <p:nvPicPr>
          <p:cNvPr id="16392" name="Picture 8" descr="HOT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1438275"/>
            <a:ext cx="3227388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3" name="Picture 9" descr="SUNSHINE Animatio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484313"/>
            <a:ext cx="120967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17412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fait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692275" y="5284788"/>
            <a:ext cx="1073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froid</a:t>
            </a:r>
          </a:p>
        </p:txBody>
      </p:sp>
      <p:pic>
        <p:nvPicPr>
          <p:cNvPr id="17416" name="Picture 8" descr="COL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1438275"/>
            <a:ext cx="3598863" cy="359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7" name="Picture 9" descr="COLD TEMP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628775"/>
            <a:ext cx="1030288" cy="103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23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30724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fait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692275" y="5284788"/>
            <a:ext cx="2860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trente degrés</a:t>
            </a:r>
          </a:p>
        </p:txBody>
      </p:sp>
      <p:pic>
        <p:nvPicPr>
          <p:cNvPr id="30728" name="Picture 8" descr="Thermometer 30 degre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28775"/>
            <a:ext cx="2886075" cy="359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28676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fait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692275" y="5284788"/>
            <a:ext cx="186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du soleil</a:t>
            </a:r>
          </a:p>
        </p:txBody>
      </p:sp>
      <p:pic>
        <p:nvPicPr>
          <p:cNvPr id="28681" name="Picture 9" descr="SUN IN SUNGLASSES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3598863" cy="359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7343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Quel temps fait-il?</a:t>
            </a:r>
          </a:p>
        </p:txBody>
      </p:sp>
      <p:pic>
        <p:nvPicPr>
          <p:cNvPr id="18436" name="Picture 4" descr="sun1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2192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19113" y="5286375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9900"/>
                </a:solidFill>
                <a:latin typeface="Berlin Sans FB Demi" pitchFamily="34" charset="0"/>
              </a:rPr>
              <a:t>Il fait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5284788"/>
            <a:ext cx="168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CC33"/>
                </a:solidFill>
                <a:latin typeface="Berlin Sans FB Demi" pitchFamily="34" charset="0"/>
              </a:rPr>
              <a:t>du vent</a:t>
            </a:r>
          </a:p>
        </p:txBody>
      </p:sp>
      <p:pic>
        <p:nvPicPr>
          <p:cNvPr id="18440" name="Picture 8" descr="WINDY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19250"/>
            <a:ext cx="3598863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Berlin Sans FB Dem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281</Words>
  <Application>Microsoft Office PowerPoint</Application>
  <PresentationFormat>On-screen Show (4:3)</PresentationFormat>
  <Paragraphs>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Berlin Sans FB Demi</vt:lpstr>
      <vt:lpstr>Berlin Sans FB</vt:lpstr>
      <vt:lpstr>Default Design</vt:lpstr>
      <vt:lpstr>What’s the weather like?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King Edward VI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rtc</dc:creator>
  <cp:lastModifiedBy>Rob Courtney</cp:lastModifiedBy>
  <cp:revision>8</cp:revision>
  <dcterms:created xsi:type="dcterms:W3CDTF">2006-02-21T18:22:18Z</dcterms:created>
  <dcterms:modified xsi:type="dcterms:W3CDTF">2010-11-29T23:55:37Z</dcterms:modified>
</cp:coreProperties>
</file>