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2"/>
  </p:notesMasterIdLst>
  <p:handoutMasterIdLst>
    <p:handoutMasterId r:id="rId13"/>
  </p:handoutMasterIdLst>
  <p:sldIdLst>
    <p:sldId id="275" r:id="rId2"/>
    <p:sldId id="276" r:id="rId3"/>
    <p:sldId id="277" r:id="rId4"/>
    <p:sldId id="278" r:id="rId5"/>
    <p:sldId id="279" r:id="rId6"/>
    <p:sldId id="280" r:id="rId7"/>
    <p:sldId id="281" r:id="rId8"/>
    <p:sldId id="282" r:id="rId9"/>
    <p:sldId id="283" r:id="rId10"/>
    <p:sldId id="284" r:id="rId11"/>
  </p:sldIdLst>
  <p:sldSz cx="9144000" cy="6858000" type="screen4x3"/>
  <p:notesSz cx="6858000" cy="9144000"/>
  <p:embeddedFontLst>
    <p:embeddedFont>
      <p:font typeface="Calibri" panose="020F0502020204030204" pitchFamily="34" charset="0"/>
      <p:regular r:id="rId14"/>
      <p:bold r:id="rId15"/>
      <p:italic r:id="rId16"/>
      <p:boldItalic r:id="rId17"/>
    </p:embeddedFont>
    <p:embeddedFont>
      <p:font typeface="Twinkl" pitchFamily="50" charset="0"/>
      <p:regular r:id="rId18"/>
      <p:bold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743A"/>
    <a:srgbClr val="BAD1BE"/>
    <a:srgbClr val="18A0DB"/>
    <a:srgbClr val="DE1E5A"/>
    <a:srgbClr val="BC0105"/>
    <a:srgbClr val="4DB1E3"/>
    <a:srgbClr val="80C1EB"/>
    <a:srgbClr val="ACDDFC"/>
    <a:srgbClr val="FFFFFF"/>
    <a:srgbClr val="4AA1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7" autoAdjust="0"/>
    <p:restoredTop sz="94660"/>
  </p:normalViewPr>
  <p:slideViewPr>
    <p:cSldViewPr snapToGrid="0" showGuides="1">
      <p:cViewPr varScale="1">
        <p:scale>
          <a:sx n="68" d="100"/>
          <a:sy n="68" d="100"/>
        </p:scale>
        <p:origin x="1344" y="66"/>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04/07/2020</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04/07/2020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hyperlink" Target="https://www.twinkl.co.uk/" TargetMode="Externa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hyperlink" Target="https://www.twinkl.co.uk/"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522767" y="6196125"/>
            <a:ext cx="576495" cy="580719"/>
          </a:xfrm>
          <a:prstGeom prst="rect">
            <a:avLst/>
          </a:prstGeom>
        </p:spPr>
      </p:pic>
      <p:sp>
        <p:nvSpPr>
          <p:cNvPr id="2" name="Rectangle 1">
            <a:hlinkClick r:id="rId4"/>
          </p:cNvPr>
          <p:cNvSpPr/>
          <p:nvPr userDrawn="1"/>
        </p:nvSpPr>
        <p:spPr>
          <a:xfrm>
            <a:off x="4137660" y="5561814"/>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522767" y="6196125"/>
            <a:ext cx="576495" cy="580719"/>
          </a:xfrm>
          <a:prstGeom prst="rect">
            <a:avLst/>
          </a:prstGeom>
        </p:spPr>
      </p:pic>
      <p:sp>
        <p:nvSpPr>
          <p:cNvPr id="4" name="Rectangle 3">
            <a:hlinkClick r:id="rId4"/>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hyperlink" Target="https://www.twinkl.co.uk/resources/ks2-religious-education/ks2-judaism/ks2-judaism-powerpoints" TargetMode="Externa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twinkl.co.uk/resources/ks2-religious-education/ks2-judaism/ks2-judaism-powerpoints"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hyperlink" Target="https://www.twinkl.co.uk/resources/ks2-religious-education/ks2-judaism/ks2-judaism-powerpoints"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hyperlink" Target="https://www.twinkl.co.uk/resources/ks2-religious-education/ks2-judaism/ks2-judaism-powerpoints"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hyperlink" Target="https://www.twinkl.co.uk/resources/ks2-religious-education/ks2-judaism/ks2-judaism-powerpoints" TargetMode="Externa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hyperlink" Target="https://www.twinkl.co.uk/resources/ks2-religious-education/ks2-judaism/ks2-judaism-powerpoints" TargetMode="Externa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s://www.twinkl.co.uk/resources/ks2-religious-education/ks2-judaism/ks2-judaism-powerpoints" TargetMode="Externa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hyperlink" Target="https://www.twinkl.co.uk/resources/ks2-religious-education/ks2-judaism/ks2-judaism-powerpoints" TargetMode="Externa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hyperlink" Target="https://www.twinkl.co.uk/resources/ks2-religious-education/ks2-judaism/ks2-judaism-powerpoints" TargetMode="Externa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hyperlink" Target="https://www.twinkl.co.uk/resources/ks2-religious-education/ks2-judaism/ks2-judaism-powerpoints" TargetMode="Externa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08CDCF-0CFF-40A9-8C24-933FA5D92EBD}"/>
              </a:ext>
            </a:extLst>
          </p:cNvPr>
          <p:cNvSpPr>
            <a:spLocks noGrp="1"/>
          </p:cNvSpPr>
          <p:nvPr>
            <p:ph type="title"/>
          </p:nvPr>
        </p:nvSpPr>
        <p:spPr>
          <a:xfrm>
            <a:off x="457198" y="620785"/>
            <a:ext cx="8229032" cy="852416"/>
          </a:xfrm>
          <a:prstGeom prst="roundRect">
            <a:avLst>
              <a:gd name="adj" fmla="val 0"/>
            </a:avLst>
          </a:prstGeom>
          <a:solidFill>
            <a:srgbClr val="11743A"/>
          </a:solidFill>
        </p:spPr>
        <p:txBody>
          <a:bodyPr/>
          <a:lstStyle/>
          <a:p>
            <a:r>
              <a:rPr lang="en-GB" sz="4000" dirty="0">
                <a:solidFill>
                  <a:schemeClr val="bg1"/>
                </a:solidFill>
                <a:latin typeface="+mn-lt"/>
              </a:rPr>
              <a:t>Who Were the Israelites?</a:t>
            </a:r>
            <a:endParaRPr lang="en-GB" dirty="0">
              <a:solidFill>
                <a:schemeClr val="bg1"/>
              </a:solidFill>
            </a:endParaRPr>
          </a:p>
        </p:txBody>
      </p:sp>
      <p:sp>
        <p:nvSpPr>
          <p:cNvPr id="3" name="Rectangle 2">
            <a:hlinkClick r:id="rId2"/>
            <a:extLst>
              <a:ext uri="{FF2B5EF4-FFF2-40B4-BE49-F238E27FC236}">
                <a16:creationId xmlns:a16="http://schemas.microsoft.com/office/drawing/2014/main" id="{CC67F0CC-BCD7-43C5-8F27-AE04B8EBDC8D}"/>
              </a:ext>
            </a:extLst>
          </p:cNvPr>
          <p:cNvSpPr/>
          <p:nvPr/>
        </p:nvSpPr>
        <p:spPr>
          <a:xfrm>
            <a:off x="8489658" y="6610525"/>
            <a:ext cx="654342" cy="2292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9919E75A-B170-45EE-8A21-40BB34DEBFA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17827" y="1971414"/>
            <a:ext cx="3468403" cy="4441248"/>
          </a:xfrm>
          <a:prstGeom prst="rect">
            <a:avLst/>
          </a:prstGeom>
        </p:spPr>
      </p:pic>
      <p:sp>
        <p:nvSpPr>
          <p:cNvPr id="7" name="TextBox 6">
            <a:extLst>
              <a:ext uri="{FF2B5EF4-FFF2-40B4-BE49-F238E27FC236}">
                <a16:creationId xmlns:a16="http://schemas.microsoft.com/office/drawing/2014/main" id="{0F0E5418-7B4D-4E77-99DA-B13ADF8A7541}"/>
              </a:ext>
            </a:extLst>
          </p:cNvPr>
          <p:cNvSpPr txBox="1"/>
          <p:nvPr/>
        </p:nvSpPr>
        <p:spPr>
          <a:xfrm>
            <a:off x="490184" y="1548702"/>
            <a:ext cx="8229031" cy="1631216"/>
          </a:xfrm>
          <a:prstGeom prst="rect">
            <a:avLst/>
          </a:prstGeom>
          <a:noFill/>
        </p:spPr>
        <p:txBody>
          <a:bodyPr wrap="square">
            <a:spAutoFit/>
          </a:bodyPr>
          <a:lstStyle/>
          <a:p>
            <a:pPr eaLnBrk="1" hangingPunct="1">
              <a:lnSpc>
                <a:spcPct val="100000"/>
              </a:lnSpc>
              <a:spcBef>
                <a:spcPct val="0"/>
              </a:spcBef>
              <a:buFontTx/>
              <a:buNone/>
            </a:pPr>
            <a:r>
              <a:rPr lang="en-GB" altLang="en-US" dirty="0">
                <a:solidFill>
                  <a:schemeClr val="tx1"/>
                </a:solidFill>
              </a:rPr>
              <a:t>The Israelites were a group of people who followed the Jewish faith thousands of years ago.</a:t>
            </a:r>
          </a:p>
          <a:p>
            <a:pPr eaLnBrk="1" hangingPunct="1">
              <a:lnSpc>
                <a:spcPct val="100000"/>
              </a:lnSpc>
              <a:spcBef>
                <a:spcPts val="1200"/>
              </a:spcBef>
              <a:buFontTx/>
              <a:buNone/>
            </a:pPr>
            <a:r>
              <a:rPr lang="en-GB" altLang="en-US" dirty="0">
                <a:solidFill>
                  <a:schemeClr val="tx1"/>
                </a:solidFill>
              </a:rPr>
              <a:t>The first follower of the faith was a man named                                          Abraham. Over a number of years, the amount of                                              people belonging to Judaism grew. </a:t>
            </a:r>
          </a:p>
        </p:txBody>
      </p:sp>
      <p:sp>
        <p:nvSpPr>
          <p:cNvPr id="15" name="TextBox 14">
            <a:extLst>
              <a:ext uri="{FF2B5EF4-FFF2-40B4-BE49-F238E27FC236}">
                <a16:creationId xmlns:a16="http://schemas.microsoft.com/office/drawing/2014/main" id="{D4BA2DE2-C81A-43EF-9142-6D761EB80A7E}"/>
              </a:ext>
            </a:extLst>
          </p:cNvPr>
          <p:cNvSpPr txBox="1"/>
          <p:nvPr/>
        </p:nvSpPr>
        <p:spPr>
          <a:xfrm>
            <a:off x="481796" y="3205085"/>
            <a:ext cx="5919004" cy="1754326"/>
          </a:xfrm>
          <a:prstGeom prst="rect">
            <a:avLst/>
          </a:prstGeom>
          <a:noFill/>
        </p:spPr>
        <p:txBody>
          <a:bodyPr wrap="square">
            <a:spAutoFit/>
          </a:bodyPr>
          <a:lstStyle/>
          <a:p>
            <a:pPr>
              <a:lnSpc>
                <a:spcPct val="100000"/>
              </a:lnSpc>
              <a:spcBef>
                <a:spcPct val="0"/>
              </a:spcBef>
              <a:buFontTx/>
              <a:buNone/>
            </a:pPr>
            <a:r>
              <a:rPr lang="en-GB" altLang="en-US" dirty="0">
                <a:solidFill>
                  <a:schemeClr val="tx1"/>
                </a:solidFill>
              </a:rPr>
              <a:t>Hundreds of years later, one of Abraham’s descendants, Joseph, was sold into slavery in Egypt. Through his ability to interpret dreams, Joseph eventually                         rose to a position of power in the country. The         Israelites moved to Egypt and made it                             their home.</a:t>
            </a:r>
          </a:p>
        </p:txBody>
      </p:sp>
    </p:spTree>
    <p:extLst>
      <p:ext uri="{BB962C8B-B14F-4D97-AF65-F5344CB8AC3E}">
        <p14:creationId xmlns:p14="http://schemas.microsoft.com/office/powerpoint/2010/main" val="3456135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hlinkClick r:id="rId2"/>
            <a:extLst>
              <a:ext uri="{FF2B5EF4-FFF2-40B4-BE49-F238E27FC236}">
                <a16:creationId xmlns:a16="http://schemas.microsoft.com/office/drawing/2014/main" id="{F9B54678-522D-4BA9-A640-B0CA09ABF797}"/>
              </a:ext>
            </a:extLst>
          </p:cNvPr>
          <p:cNvSpPr/>
          <p:nvPr/>
        </p:nvSpPr>
        <p:spPr>
          <a:xfrm>
            <a:off x="8489658" y="6610525"/>
            <a:ext cx="654342" cy="2292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itle 1">
            <a:extLst>
              <a:ext uri="{FF2B5EF4-FFF2-40B4-BE49-F238E27FC236}">
                <a16:creationId xmlns:a16="http://schemas.microsoft.com/office/drawing/2014/main" id="{AF40B6CF-00DC-47DA-B42D-06E2450CC7AF}"/>
              </a:ext>
            </a:extLst>
          </p:cNvPr>
          <p:cNvSpPr txBox="1">
            <a:spLocks/>
          </p:cNvSpPr>
          <p:nvPr/>
        </p:nvSpPr>
        <p:spPr>
          <a:xfrm>
            <a:off x="457198" y="620785"/>
            <a:ext cx="8229032" cy="852416"/>
          </a:xfrm>
          <a:prstGeom prst="roundRect">
            <a:avLst>
              <a:gd name="adj" fmla="val 0"/>
            </a:avLst>
          </a:prstGeom>
          <a:solidFill>
            <a:srgbClr val="11743A"/>
          </a:solid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dirty="0">
                <a:solidFill>
                  <a:schemeClr val="bg1"/>
                </a:solidFill>
                <a:latin typeface="+mn-lt"/>
              </a:rPr>
              <a:t>The Plague of the Firstborn</a:t>
            </a:r>
            <a:endParaRPr lang="en-GB" dirty="0">
              <a:solidFill>
                <a:schemeClr val="bg1"/>
              </a:solidFill>
            </a:endParaRPr>
          </a:p>
        </p:txBody>
      </p:sp>
      <p:pic>
        <p:nvPicPr>
          <p:cNvPr id="7" name="Picture 1">
            <a:extLst>
              <a:ext uri="{FF2B5EF4-FFF2-40B4-BE49-F238E27FC236}">
                <a16:creationId xmlns:a16="http://schemas.microsoft.com/office/drawing/2014/main" id="{2E970651-6CE1-4C31-B3E1-F406A5B78BDD}"/>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flipH="1">
            <a:off x="1451296" y="1996935"/>
            <a:ext cx="6920916" cy="4332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66C25131-05DA-49C4-8176-C454610A9FC7}"/>
              </a:ext>
            </a:extLst>
          </p:cNvPr>
          <p:cNvSpPr txBox="1"/>
          <p:nvPr/>
        </p:nvSpPr>
        <p:spPr>
          <a:xfrm>
            <a:off x="591771" y="1540469"/>
            <a:ext cx="7959885" cy="1200329"/>
          </a:xfrm>
          <a:prstGeom prst="rect">
            <a:avLst/>
          </a:prstGeom>
          <a:noFill/>
        </p:spPr>
        <p:txBody>
          <a:bodyPr wrap="square">
            <a:spAutoFit/>
          </a:bodyPr>
          <a:lstStyle/>
          <a:p>
            <a:pPr eaLnBrk="1" hangingPunct="1">
              <a:lnSpc>
                <a:spcPct val="100000"/>
              </a:lnSpc>
              <a:spcBef>
                <a:spcPct val="0"/>
              </a:spcBef>
              <a:buFontTx/>
              <a:buNone/>
            </a:pPr>
            <a:r>
              <a:rPr lang="en-GB" altLang="en-US" dirty="0"/>
              <a:t>Moses told the Israelites to put blood above their doorposts. That night, the angel of death travelled through Egypt, killing                                            the firstborn of every family. The                                                                 Israelites remained safe.</a:t>
            </a:r>
          </a:p>
        </p:txBody>
      </p:sp>
      <p:sp>
        <p:nvSpPr>
          <p:cNvPr id="11" name="TextBox 10">
            <a:extLst>
              <a:ext uri="{FF2B5EF4-FFF2-40B4-BE49-F238E27FC236}">
                <a16:creationId xmlns:a16="http://schemas.microsoft.com/office/drawing/2014/main" id="{9AD17CE4-1D7D-404F-BDD5-8A46EFC269AE}"/>
              </a:ext>
            </a:extLst>
          </p:cNvPr>
          <p:cNvSpPr txBox="1"/>
          <p:nvPr/>
        </p:nvSpPr>
        <p:spPr>
          <a:xfrm>
            <a:off x="591771" y="2732409"/>
            <a:ext cx="4752016" cy="1200329"/>
          </a:xfrm>
          <a:prstGeom prst="rect">
            <a:avLst/>
          </a:prstGeom>
          <a:noFill/>
        </p:spPr>
        <p:txBody>
          <a:bodyPr wrap="square">
            <a:spAutoFit/>
          </a:bodyPr>
          <a:lstStyle/>
          <a:p>
            <a:pPr>
              <a:lnSpc>
                <a:spcPct val="100000"/>
              </a:lnSpc>
              <a:spcBef>
                <a:spcPct val="0"/>
              </a:spcBef>
              <a:buFontTx/>
              <a:buNone/>
            </a:pPr>
            <a:r>
              <a:rPr lang="en-GB" altLang="en-US" dirty="0">
                <a:solidFill>
                  <a:schemeClr val="tx1"/>
                </a:solidFill>
              </a:rPr>
              <a:t>The Pharaoh finally agreed to free the Israelites. Having lived in Egypt for 430 years, hundreds of them in slavery, the Israelites were finally free.</a:t>
            </a:r>
          </a:p>
        </p:txBody>
      </p:sp>
    </p:spTree>
    <p:extLst>
      <p:ext uri="{BB962C8B-B14F-4D97-AF65-F5344CB8AC3E}">
        <p14:creationId xmlns:p14="http://schemas.microsoft.com/office/powerpoint/2010/main" val="24946178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hlinkClick r:id="rId2"/>
            <a:extLst>
              <a:ext uri="{FF2B5EF4-FFF2-40B4-BE49-F238E27FC236}">
                <a16:creationId xmlns:a16="http://schemas.microsoft.com/office/drawing/2014/main" id="{E341F738-4FE4-456D-B48D-74B58FE6461C}"/>
              </a:ext>
            </a:extLst>
          </p:cNvPr>
          <p:cNvSpPr/>
          <p:nvPr/>
        </p:nvSpPr>
        <p:spPr>
          <a:xfrm>
            <a:off x="8489658" y="6610525"/>
            <a:ext cx="654342" cy="2292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BDE369D4-2AFF-4C09-AFAF-A3AD264BA64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73564" y="2375037"/>
            <a:ext cx="5458708" cy="3878956"/>
          </a:xfrm>
          <a:prstGeom prst="rect">
            <a:avLst/>
          </a:prstGeom>
        </p:spPr>
      </p:pic>
      <p:sp>
        <p:nvSpPr>
          <p:cNvPr id="8" name="Title 1">
            <a:extLst>
              <a:ext uri="{FF2B5EF4-FFF2-40B4-BE49-F238E27FC236}">
                <a16:creationId xmlns:a16="http://schemas.microsoft.com/office/drawing/2014/main" id="{662C5F96-FFF8-4778-A177-48EC31C0C38A}"/>
              </a:ext>
            </a:extLst>
          </p:cNvPr>
          <p:cNvSpPr txBox="1">
            <a:spLocks/>
          </p:cNvSpPr>
          <p:nvPr/>
        </p:nvSpPr>
        <p:spPr>
          <a:xfrm>
            <a:off x="457198" y="620785"/>
            <a:ext cx="8229032" cy="852416"/>
          </a:xfrm>
          <a:prstGeom prst="roundRect">
            <a:avLst>
              <a:gd name="adj" fmla="val 0"/>
            </a:avLst>
          </a:prstGeom>
          <a:solidFill>
            <a:srgbClr val="11743A"/>
          </a:solid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a:solidFill>
                  <a:schemeClr val="bg1"/>
                </a:solidFill>
                <a:latin typeface="+mn-lt"/>
              </a:rPr>
              <a:t>Who Were the Israelites?</a:t>
            </a:r>
            <a:endParaRPr lang="en-GB" dirty="0">
              <a:solidFill>
                <a:schemeClr val="bg1"/>
              </a:solidFill>
            </a:endParaRPr>
          </a:p>
        </p:txBody>
      </p:sp>
      <p:sp>
        <p:nvSpPr>
          <p:cNvPr id="10" name="TextBox 9">
            <a:extLst>
              <a:ext uri="{FF2B5EF4-FFF2-40B4-BE49-F238E27FC236}">
                <a16:creationId xmlns:a16="http://schemas.microsoft.com/office/drawing/2014/main" id="{7782865E-FB1D-455D-9F11-EFCE24EEE06E}"/>
              </a:ext>
            </a:extLst>
          </p:cNvPr>
          <p:cNvSpPr txBox="1"/>
          <p:nvPr/>
        </p:nvSpPr>
        <p:spPr>
          <a:xfrm>
            <a:off x="490754" y="1496596"/>
            <a:ext cx="8057628" cy="2031325"/>
          </a:xfrm>
          <a:prstGeom prst="rect">
            <a:avLst/>
          </a:prstGeom>
          <a:noFill/>
        </p:spPr>
        <p:txBody>
          <a:bodyPr wrap="square">
            <a:spAutoFit/>
          </a:bodyPr>
          <a:lstStyle/>
          <a:p>
            <a:pPr eaLnBrk="1" hangingPunct="1">
              <a:lnSpc>
                <a:spcPct val="100000"/>
              </a:lnSpc>
              <a:spcBef>
                <a:spcPct val="0"/>
              </a:spcBef>
              <a:buFontTx/>
              <a:buNone/>
            </a:pPr>
            <a:r>
              <a:rPr lang="en-GB" altLang="en-US" dirty="0">
                <a:solidFill>
                  <a:schemeClr val="tx1"/>
                </a:solidFill>
              </a:rPr>
              <a:t>Over time, the Israelites prospered in Egypt and their numbers continued to grow. Eventually, Egypt had a new Pharaoh who resented the success of the Israelites. He gathered the leaders of Egypt and said, “</a:t>
            </a:r>
            <a:r>
              <a:rPr lang="en-GB" altLang="en-US" dirty="0"/>
              <a:t>There                        are now more Israelites than Egyptians in our country. We                             must make a plan to keep them from growing even more.                                              If we don’t, they may one day fight with our enemies                                         against us.”</a:t>
            </a:r>
            <a:endParaRPr lang="en-GB" altLang="en-US" dirty="0">
              <a:solidFill>
                <a:schemeClr val="tx1"/>
              </a:solidFill>
            </a:endParaRPr>
          </a:p>
        </p:txBody>
      </p:sp>
      <p:sp>
        <p:nvSpPr>
          <p:cNvPr id="12" name="TextBox 11">
            <a:extLst>
              <a:ext uri="{FF2B5EF4-FFF2-40B4-BE49-F238E27FC236}">
                <a16:creationId xmlns:a16="http://schemas.microsoft.com/office/drawing/2014/main" id="{4E7050A9-37C7-45CA-91FC-B08F0E8AE547}"/>
              </a:ext>
            </a:extLst>
          </p:cNvPr>
          <p:cNvSpPr txBox="1"/>
          <p:nvPr/>
        </p:nvSpPr>
        <p:spPr>
          <a:xfrm>
            <a:off x="511728" y="3531560"/>
            <a:ext cx="4156747" cy="2739211"/>
          </a:xfrm>
          <a:prstGeom prst="rect">
            <a:avLst/>
          </a:prstGeom>
          <a:noFill/>
        </p:spPr>
        <p:txBody>
          <a:bodyPr wrap="square">
            <a:spAutoFit/>
          </a:bodyPr>
          <a:lstStyle/>
          <a:p>
            <a:pPr>
              <a:lnSpc>
                <a:spcPct val="100000"/>
              </a:lnSpc>
              <a:spcBef>
                <a:spcPct val="0"/>
              </a:spcBef>
              <a:buFontTx/>
              <a:buNone/>
            </a:pPr>
            <a:r>
              <a:rPr lang="en-GB" altLang="en-US" dirty="0">
                <a:solidFill>
                  <a:schemeClr val="tx1"/>
                </a:solidFill>
              </a:rPr>
              <a:t>The Israelites were forced into slavery and were held in terrible conditions. Yet no matter how badly the             Israelites were treated, their               numbers continued to grow. </a:t>
            </a:r>
          </a:p>
          <a:p>
            <a:pPr>
              <a:lnSpc>
                <a:spcPct val="100000"/>
              </a:lnSpc>
              <a:spcBef>
                <a:spcPts val="1200"/>
              </a:spcBef>
              <a:buFontTx/>
              <a:buNone/>
            </a:pPr>
            <a:r>
              <a:rPr lang="en-GB" altLang="en-US" dirty="0">
                <a:solidFill>
                  <a:schemeClr val="tx1"/>
                </a:solidFill>
              </a:rPr>
              <a:t>Eventually, the Pharaoh                      devised a dreadful plan. He                    would have all the Israelites’     firstborn sons killed.</a:t>
            </a:r>
          </a:p>
        </p:txBody>
      </p:sp>
    </p:spTree>
    <p:extLst>
      <p:ext uri="{BB962C8B-B14F-4D97-AF65-F5344CB8AC3E}">
        <p14:creationId xmlns:p14="http://schemas.microsoft.com/office/powerpoint/2010/main" val="40416929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hlinkClick r:id="rId2"/>
            <a:extLst>
              <a:ext uri="{FF2B5EF4-FFF2-40B4-BE49-F238E27FC236}">
                <a16:creationId xmlns:a16="http://schemas.microsoft.com/office/drawing/2014/main" id="{D11B9998-A13C-42C1-BF08-41E4ABAEF975}"/>
              </a:ext>
            </a:extLst>
          </p:cNvPr>
          <p:cNvSpPr/>
          <p:nvPr/>
        </p:nvSpPr>
        <p:spPr>
          <a:xfrm>
            <a:off x="8489658" y="6610525"/>
            <a:ext cx="654342" cy="2292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le 1">
            <a:extLst>
              <a:ext uri="{FF2B5EF4-FFF2-40B4-BE49-F238E27FC236}">
                <a16:creationId xmlns:a16="http://schemas.microsoft.com/office/drawing/2014/main" id="{F5EA0CE3-5B7B-4FD9-8488-0A86DD77AC25}"/>
              </a:ext>
            </a:extLst>
          </p:cNvPr>
          <p:cNvSpPr txBox="1">
            <a:spLocks/>
          </p:cNvSpPr>
          <p:nvPr/>
        </p:nvSpPr>
        <p:spPr>
          <a:xfrm>
            <a:off x="457198" y="620785"/>
            <a:ext cx="8229032" cy="852416"/>
          </a:xfrm>
          <a:prstGeom prst="roundRect">
            <a:avLst>
              <a:gd name="adj" fmla="val 0"/>
            </a:avLst>
          </a:prstGeom>
          <a:solidFill>
            <a:srgbClr val="11743A"/>
          </a:solid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a:solidFill>
                  <a:schemeClr val="bg1"/>
                </a:solidFill>
                <a:latin typeface="+mn-lt"/>
              </a:rPr>
              <a:t>Who Were the Israelites?</a:t>
            </a:r>
            <a:endParaRPr lang="en-GB" dirty="0">
              <a:solidFill>
                <a:schemeClr val="bg1"/>
              </a:solidFill>
            </a:endParaRPr>
          </a:p>
        </p:txBody>
      </p:sp>
      <p:pic>
        <p:nvPicPr>
          <p:cNvPr id="6" name="Picture 5">
            <a:extLst>
              <a:ext uri="{FF2B5EF4-FFF2-40B4-BE49-F238E27FC236}">
                <a16:creationId xmlns:a16="http://schemas.microsoft.com/office/drawing/2014/main" id="{201934BB-332B-46F4-8CE7-447C105517B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5739340" y="1745377"/>
            <a:ext cx="2809230" cy="4592972"/>
          </a:xfrm>
          <a:prstGeom prst="rect">
            <a:avLst/>
          </a:prstGeom>
        </p:spPr>
      </p:pic>
      <p:sp>
        <p:nvSpPr>
          <p:cNvPr id="8" name="TextBox 7">
            <a:extLst>
              <a:ext uri="{FF2B5EF4-FFF2-40B4-BE49-F238E27FC236}">
                <a16:creationId xmlns:a16="http://schemas.microsoft.com/office/drawing/2014/main" id="{2AC90D0C-88D6-4DD3-9BE0-D94259FDEE25}"/>
              </a:ext>
            </a:extLst>
          </p:cNvPr>
          <p:cNvSpPr txBox="1"/>
          <p:nvPr/>
        </p:nvSpPr>
        <p:spPr>
          <a:xfrm>
            <a:off x="504097" y="1609289"/>
            <a:ext cx="6639858" cy="1200329"/>
          </a:xfrm>
          <a:prstGeom prst="rect">
            <a:avLst/>
          </a:prstGeom>
          <a:noFill/>
        </p:spPr>
        <p:txBody>
          <a:bodyPr wrap="square">
            <a:spAutoFit/>
          </a:bodyPr>
          <a:lstStyle/>
          <a:p>
            <a:pPr eaLnBrk="1" hangingPunct="1">
              <a:lnSpc>
                <a:spcPct val="100000"/>
              </a:lnSpc>
              <a:spcBef>
                <a:spcPct val="0"/>
              </a:spcBef>
              <a:buFontTx/>
              <a:buNone/>
            </a:pPr>
            <a:r>
              <a:rPr lang="en-GB" altLang="en-US" dirty="0">
                <a:solidFill>
                  <a:schemeClr val="tx1"/>
                </a:solidFill>
              </a:rPr>
              <a:t>An Israelite named Jochabed managed to hide her son, Moses. Through a series of unusual events, Moses ended                                up being raised in the Pharaoh’s palace, unaware                            that he was an Israelite. </a:t>
            </a:r>
          </a:p>
        </p:txBody>
      </p:sp>
      <p:sp>
        <p:nvSpPr>
          <p:cNvPr id="10" name="TextBox 9">
            <a:extLst>
              <a:ext uri="{FF2B5EF4-FFF2-40B4-BE49-F238E27FC236}">
                <a16:creationId xmlns:a16="http://schemas.microsoft.com/office/drawing/2014/main" id="{1FE6851A-F840-4524-ACC5-7D8905E50D0C}"/>
              </a:ext>
            </a:extLst>
          </p:cNvPr>
          <p:cNvSpPr txBox="1"/>
          <p:nvPr/>
        </p:nvSpPr>
        <p:spPr>
          <a:xfrm>
            <a:off x="504097" y="2818007"/>
            <a:ext cx="5997371" cy="3170099"/>
          </a:xfrm>
          <a:prstGeom prst="rect">
            <a:avLst/>
          </a:prstGeom>
          <a:noFill/>
        </p:spPr>
        <p:txBody>
          <a:bodyPr wrap="square">
            <a:spAutoFit/>
          </a:bodyPr>
          <a:lstStyle/>
          <a:p>
            <a:pPr>
              <a:lnSpc>
                <a:spcPct val="100000"/>
              </a:lnSpc>
              <a:spcBef>
                <a:spcPct val="0"/>
              </a:spcBef>
              <a:buFontTx/>
              <a:buNone/>
            </a:pPr>
            <a:r>
              <a:rPr lang="en-GB" altLang="en-US" dirty="0">
                <a:solidFill>
                  <a:schemeClr val="tx1"/>
                </a:solidFill>
              </a:rPr>
              <a:t>As an adult, Moses discovered his true identity. God chose Moses as his messenger. Moses was to tell the Pharaoh to free the Israelites from slavery.</a:t>
            </a:r>
          </a:p>
          <a:p>
            <a:pPr>
              <a:lnSpc>
                <a:spcPct val="100000"/>
              </a:lnSpc>
              <a:spcBef>
                <a:spcPts val="1200"/>
              </a:spcBef>
              <a:buFontTx/>
              <a:buNone/>
            </a:pPr>
            <a:r>
              <a:rPr lang="en-GB" altLang="en-US" dirty="0">
                <a:solidFill>
                  <a:schemeClr val="tx1"/>
                </a:solidFill>
              </a:rPr>
              <a:t>By this time, a new pharaoh ruled Egypt but the Israelites were living in terrible conditions.</a:t>
            </a:r>
          </a:p>
          <a:p>
            <a:pPr>
              <a:lnSpc>
                <a:spcPct val="100000"/>
              </a:lnSpc>
              <a:spcBef>
                <a:spcPts val="1200"/>
              </a:spcBef>
              <a:buFontTx/>
              <a:buNone/>
            </a:pPr>
            <a:r>
              <a:rPr lang="en-GB" altLang="en-US" dirty="0">
                <a:solidFill>
                  <a:schemeClr val="tx1"/>
                </a:solidFill>
              </a:rPr>
              <a:t>Moses, along with his brother Aaron, visited the Pharaoh and requested that the Israelites be allowed to worship God in the desert. The Pharaoh refused and issued orders for the enslaved Israelites to be treated even more badly than before.</a:t>
            </a:r>
          </a:p>
        </p:txBody>
      </p:sp>
    </p:spTree>
    <p:extLst>
      <p:ext uri="{BB962C8B-B14F-4D97-AF65-F5344CB8AC3E}">
        <p14:creationId xmlns:p14="http://schemas.microsoft.com/office/powerpoint/2010/main" val="12097983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hlinkClick r:id="rId2"/>
            <a:extLst>
              <a:ext uri="{FF2B5EF4-FFF2-40B4-BE49-F238E27FC236}">
                <a16:creationId xmlns:a16="http://schemas.microsoft.com/office/drawing/2014/main" id="{0B17B378-A97A-4DED-B86B-6D1E36A881E3}"/>
              </a:ext>
            </a:extLst>
          </p:cNvPr>
          <p:cNvSpPr/>
          <p:nvPr/>
        </p:nvSpPr>
        <p:spPr>
          <a:xfrm>
            <a:off x="8489658" y="6610525"/>
            <a:ext cx="654342" cy="2292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le 1">
            <a:extLst>
              <a:ext uri="{FF2B5EF4-FFF2-40B4-BE49-F238E27FC236}">
                <a16:creationId xmlns:a16="http://schemas.microsoft.com/office/drawing/2014/main" id="{24AB901D-29E7-4F86-90AA-77E5C1F2928C}"/>
              </a:ext>
            </a:extLst>
          </p:cNvPr>
          <p:cNvSpPr txBox="1">
            <a:spLocks/>
          </p:cNvSpPr>
          <p:nvPr/>
        </p:nvSpPr>
        <p:spPr>
          <a:xfrm>
            <a:off x="457198" y="620785"/>
            <a:ext cx="8229032" cy="852416"/>
          </a:xfrm>
          <a:prstGeom prst="roundRect">
            <a:avLst>
              <a:gd name="adj" fmla="val 0"/>
            </a:avLst>
          </a:prstGeom>
          <a:solidFill>
            <a:srgbClr val="11743A"/>
          </a:solid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4000" dirty="0">
                <a:solidFill>
                  <a:schemeClr val="bg1"/>
                </a:solidFill>
                <a:latin typeface="+mn-lt"/>
              </a:rPr>
              <a:t>The Plague of Blood</a:t>
            </a:r>
            <a:endParaRPr lang="en-GB" dirty="0">
              <a:solidFill>
                <a:schemeClr val="bg1"/>
              </a:solidFill>
            </a:endParaRPr>
          </a:p>
        </p:txBody>
      </p:sp>
      <p:sp>
        <p:nvSpPr>
          <p:cNvPr id="8" name="Freeform: Shape 7">
            <a:extLst>
              <a:ext uri="{FF2B5EF4-FFF2-40B4-BE49-F238E27FC236}">
                <a16:creationId xmlns:a16="http://schemas.microsoft.com/office/drawing/2014/main" id="{D2D20DDC-9054-456C-9CB3-3A92B7B3EBC7}"/>
              </a:ext>
            </a:extLst>
          </p:cNvPr>
          <p:cNvSpPr/>
          <p:nvPr/>
        </p:nvSpPr>
        <p:spPr>
          <a:xfrm>
            <a:off x="2044815" y="3678923"/>
            <a:ext cx="5127772" cy="2722228"/>
          </a:xfrm>
          <a:custGeom>
            <a:avLst/>
            <a:gdLst>
              <a:gd name="connsiteX0" fmla="*/ 1907183 w 3814366"/>
              <a:gd name="connsiteY0" fmla="*/ 0 h 1803633"/>
              <a:gd name="connsiteX1" fmla="*/ 3809998 w 3814366"/>
              <a:gd name="connsiteY1" fmla="*/ 1717128 h 1803633"/>
              <a:gd name="connsiteX2" fmla="*/ 3814366 w 3814366"/>
              <a:gd name="connsiteY2" fmla="*/ 1803633 h 1803633"/>
              <a:gd name="connsiteX3" fmla="*/ 0 w 3814366"/>
              <a:gd name="connsiteY3" fmla="*/ 1803633 h 1803633"/>
              <a:gd name="connsiteX4" fmla="*/ 4368 w 3814366"/>
              <a:gd name="connsiteY4" fmla="*/ 1717128 h 1803633"/>
              <a:gd name="connsiteX5" fmla="*/ 1907183 w 3814366"/>
              <a:gd name="connsiteY5" fmla="*/ 0 h 180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14366" h="1803633">
                <a:moveTo>
                  <a:pt x="1907183" y="0"/>
                </a:moveTo>
                <a:cubicBezTo>
                  <a:pt x="2897511" y="0"/>
                  <a:pt x="3712049" y="752642"/>
                  <a:pt x="3809998" y="1717128"/>
                </a:cubicBezTo>
                <a:lnTo>
                  <a:pt x="3814366" y="1803633"/>
                </a:lnTo>
                <a:lnTo>
                  <a:pt x="0" y="1803633"/>
                </a:lnTo>
                <a:lnTo>
                  <a:pt x="4368" y="1717128"/>
                </a:lnTo>
                <a:cubicBezTo>
                  <a:pt x="102317" y="752642"/>
                  <a:pt x="916855" y="0"/>
                  <a:pt x="1907183" y="0"/>
                </a:cubicBezTo>
                <a:close/>
              </a:path>
            </a:pathLst>
          </a:custGeom>
          <a:blipFill>
            <a:blip r:embed="rId3" cstate="screen">
              <a:extLst>
                <a:ext uri="{28A0092B-C50C-407E-A947-70E740481C1C}">
                  <a14:useLocalDpi xmlns:a14="http://schemas.microsoft.com/office/drawing/2010/main"/>
                </a:ext>
              </a:extLst>
            </a:blip>
            <a:stretch>
              <a:fillRect/>
            </a:stretch>
          </a:blipFill>
          <a:ln>
            <a:solidFill>
              <a:srgbClr val="11743A"/>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2" name="TextBox 11">
            <a:extLst>
              <a:ext uri="{FF2B5EF4-FFF2-40B4-BE49-F238E27FC236}">
                <a16:creationId xmlns:a16="http://schemas.microsoft.com/office/drawing/2014/main" id="{275B5777-985E-4CAA-AF2F-F09E4E89EE81}"/>
              </a:ext>
            </a:extLst>
          </p:cNvPr>
          <p:cNvSpPr txBox="1"/>
          <p:nvPr/>
        </p:nvSpPr>
        <p:spPr>
          <a:xfrm>
            <a:off x="557867" y="1635900"/>
            <a:ext cx="7931791" cy="1908215"/>
          </a:xfrm>
          <a:prstGeom prst="rect">
            <a:avLst/>
          </a:prstGeom>
          <a:noFill/>
        </p:spPr>
        <p:txBody>
          <a:bodyPr wrap="square">
            <a:spAutoFit/>
          </a:bodyPr>
          <a:lstStyle/>
          <a:p>
            <a:pPr algn="just">
              <a:lnSpc>
                <a:spcPct val="100000"/>
              </a:lnSpc>
              <a:spcBef>
                <a:spcPct val="0"/>
              </a:spcBef>
              <a:buFontTx/>
              <a:buNone/>
            </a:pPr>
            <a:r>
              <a:rPr lang="en-GB" altLang="en-US" dirty="0">
                <a:solidFill>
                  <a:schemeClr val="tx1"/>
                </a:solidFill>
              </a:rPr>
              <a:t>Moses returned to the Pharaoh. “To show you how powerful God is, Aaron will strike the river Nile with his stick. Then, God will turn the river to blood. There will be no fish to eat and no water to drink.”</a:t>
            </a:r>
          </a:p>
          <a:p>
            <a:pPr algn="just">
              <a:lnSpc>
                <a:spcPct val="100000"/>
              </a:lnSpc>
              <a:spcBef>
                <a:spcPts val="1200"/>
              </a:spcBef>
              <a:buFontTx/>
              <a:buNone/>
            </a:pPr>
            <a:r>
              <a:rPr lang="en-GB" altLang="en-US" dirty="0">
                <a:solidFill>
                  <a:schemeClr val="tx1"/>
                </a:solidFill>
              </a:rPr>
              <a:t>Aaron struck the river with his stick and all the water instantly turned to blood. The plague lasted for seven days yet the Pharaoh refused to free the Israelites.</a:t>
            </a:r>
          </a:p>
        </p:txBody>
      </p:sp>
    </p:spTree>
    <p:extLst>
      <p:ext uri="{BB962C8B-B14F-4D97-AF65-F5344CB8AC3E}">
        <p14:creationId xmlns:p14="http://schemas.microsoft.com/office/powerpoint/2010/main" val="34528185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hlinkClick r:id="rId2"/>
            <a:extLst>
              <a:ext uri="{FF2B5EF4-FFF2-40B4-BE49-F238E27FC236}">
                <a16:creationId xmlns:a16="http://schemas.microsoft.com/office/drawing/2014/main" id="{44C44755-2869-4B64-82EB-52DE2DBD5E94}"/>
              </a:ext>
            </a:extLst>
          </p:cNvPr>
          <p:cNvSpPr/>
          <p:nvPr/>
        </p:nvSpPr>
        <p:spPr>
          <a:xfrm>
            <a:off x="8489658" y="6610525"/>
            <a:ext cx="654342" cy="2292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le 1">
            <a:extLst>
              <a:ext uri="{FF2B5EF4-FFF2-40B4-BE49-F238E27FC236}">
                <a16:creationId xmlns:a16="http://schemas.microsoft.com/office/drawing/2014/main" id="{B2D9E9AE-D2A0-4E2A-AA5D-F84C7EC6731D}"/>
              </a:ext>
            </a:extLst>
          </p:cNvPr>
          <p:cNvSpPr txBox="1">
            <a:spLocks/>
          </p:cNvSpPr>
          <p:nvPr/>
        </p:nvSpPr>
        <p:spPr>
          <a:xfrm>
            <a:off x="457198" y="620785"/>
            <a:ext cx="8229032" cy="852416"/>
          </a:xfrm>
          <a:prstGeom prst="roundRect">
            <a:avLst>
              <a:gd name="adj" fmla="val 0"/>
            </a:avLst>
          </a:prstGeom>
          <a:solidFill>
            <a:srgbClr val="11743A"/>
          </a:solid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4000" dirty="0">
                <a:solidFill>
                  <a:schemeClr val="bg1"/>
                </a:solidFill>
                <a:latin typeface="+mn-lt"/>
              </a:rPr>
              <a:t>The Plague of Frogs</a:t>
            </a:r>
            <a:endParaRPr lang="en-GB" dirty="0">
              <a:solidFill>
                <a:schemeClr val="bg1"/>
              </a:solidFill>
            </a:endParaRPr>
          </a:p>
        </p:txBody>
      </p:sp>
      <p:pic>
        <p:nvPicPr>
          <p:cNvPr id="6" name="Picture 5">
            <a:extLst>
              <a:ext uri="{FF2B5EF4-FFF2-40B4-BE49-F238E27FC236}">
                <a16:creationId xmlns:a16="http://schemas.microsoft.com/office/drawing/2014/main" id="{0D35E911-9C8F-4CD2-A781-206C702A63C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47795" y="4131054"/>
            <a:ext cx="2477002" cy="2172667"/>
          </a:xfrm>
          <a:prstGeom prst="rect">
            <a:avLst/>
          </a:prstGeom>
        </p:spPr>
      </p:pic>
      <p:sp>
        <p:nvSpPr>
          <p:cNvPr id="8" name="TextBox 7">
            <a:extLst>
              <a:ext uri="{FF2B5EF4-FFF2-40B4-BE49-F238E27FC236}">
                <a16:creationId xmlns:a16="http://schemas.microsoft.com/office/drawing/2014/main" id="{DBF88BE4-127B-4CD8-8E61-FA276C43CABC}"/>
              </a:ext>
            </a:extLst>
          </p:cNvPr>
          <p:cNvSpPr txBox="1"/>
          <p:nvPr/>
        </p:nvSpPr>
        <p:spPr>
          <a:xfrm>
            <a:off x="515922" y="1625896"/>
            <a:ext cx="8066015" cy="3170099"/>
          </a:xfrm>
          <a:prstGeom prst="rect">
            <a:avLst/>
          </a:prstGeom>
          <a:noFill/>
        </p:spPr>
        <p:txBody>
          <a:bodyPr wrap="square">
            <a:spAutoFit/>
          </a:bodyPr>
          <a:lstStyle/>
          <a:p>
            <a:pPr algn="just" eaLnBrk="1" hangingPunct="1">
              <a:lnSpc>
                <a:spcPct val="100000"/>
              </a:lnSpc>
              <a:spcBef>
                <a:spcPct val="0"/>
              </a:spcBef>
              <a:buFontTx/>
              <a:buNone/>
            </a:pPr>
            <a:r>
              <a:rPr lang="en-GB" altLang="en-US" dirty="0"/>
              <a:t>God told Moses to return to the Pharaoh and again request that the Israelites be allowed to worship in the desert. “Tell the Pharaoh,” said God, “if you won’t let my people go, I will send a plague of frogs across all of Egypt.</a:t>
            </a:r>
            <a:r>
              <a:rPr lang="en-GB" altLang="en-US" b="1" baseline="30000" dirty="0"/>
              <a:t> </a:t>
            </a:r>
            <a:r>
              <a:rPr lang="en-GB" altLang="en-US" dirty="0"/>
              <a:t>The Nile river will swarm with frogs. They will come up out of the river and into your palace, even into your bedroom and on to your bed! They will enter all the houses, jumping on the furniture, food and people.”</a:t>
            </a:r>
          </a:p>
          <a:p>
            <a:pPr eaLnBrk="1" hangingPunct="1">
              <a:lnSpc>
                <a:spcPct val="100000"/>
              </a:lnSpc>
              <a:spcBef>
                <a:spcPts val="1200"/>
              </a:spcBef>
              <a:buFontTx/>
              <a:buNone/>
            </a:pPr>
            <a:r>
              <a:rPr lang="en-GB" altLang="en-US" dirty="0"/>
              <a:t>The frogs appeared just as God had said. </a:t>
            </a:r>
          </a:p>
          <a:p>
            <a:pPr eaLnBrk="1" hangingPunct="1">
              <a:lnSpc>
                <a:spcPct val="100000"/>
              </a:lnSpc>
              <a:spcBef>
                <a:spcPts val="1200"/>
              </a:spcBef>
              <a:buFontTx/>
              <a:buNone/>
            </a:pPr>
            <a:r>
              <a:rPr lang="en-GB" altLang="en-US" dirty="0">
                <a:solidFill>
                  <a:schemeClr val="tx1"/>
                </a:solidFill>
              </a:rPr>
              <a:t>The Pharaoh begged for Moses to make the frogs disappear, promising          he would release the Israelites in return. However, once the                                        frogs had gone, the Pharaoh went back on his word.</a:t>
            </a:r>
          </a:p>
        </p:txBody>
      </p:sp>
    </p:spTree>
    <p:extLst>
      <p:ext uri="{BB962C8B-B14F-4D97-AF65-F5344CB8AC3E}">
        <p14:creationId xmlns:p14="http://schemas.microsoft.com/office/powerpoint/2010/main" val="12428291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hlinkClick r:id="rId2"/>
            <a:extLst>
              <a:ext uri="{FF2B5EF4-FFF2-40B4-BE49-F238E27FC236}">
                <a16:creationId xmlns:a16="http://schemas.microsoft.com/office/drawing/2014/main" id="{1F57FC33-2C97-49A6-8929-6E981E32EB21}"/>
              </a:ext>
            </a:extLst>
          </p:cNvPr>
          <p:cNvSpPr/>
          <p:nvPr/>
        </p:nvSpPr>
        <p:spPr>
          <a:xfrm>
            <a:off x="8489658" y="6610525"/>
            <a:ext cx="654342" cy="2292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le 1">
            <a:extLst>
              <a:ext uri="{FF2B5EF4-FFF2-40B4-BE49-F238E27FC236}">
                <a16:creationId xmlns:a16="http://schemas.microsoft.com/office/drawing/2014/main" id="{B294B298-378E-4870-BA1C-E66BE988C871}"/>
              </a:ext>
            </a:extLst>
          </p:cNvPr>
          <p:cNvSpPr txBox="1">
            <a:spLocks/>
          </p:cNvSpPr>
          <p:nvPr/>
        </p:nvSpPr>
        <p:spPr>
          <a:xfrm>
            <a:off x="457198" y="620785"/>
            <a:ext cx="8229032" cy="852416"/>
          </a:xfrm>
          <a:prstGeom prst="roundRect">
            <a:avLst>
              <a:gd name="adj" fmla="val 0"/>
            </a:avLst>
          </a:prstGeom>
          <a:solidFill>
            <a:srgbClr val="11743A"/>
          </a:solid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4000" dirty="0">
                <a:solidFill>
                  <a:schemeClr val="bg1"/>
                </a:solidFill>
                <a:latin typeface="+mn-lt"/>
              </a:rPr>
              <a:t>The Plagues of Gnats and Flies</a:t>
            </a:r>
            <a:endParaRPr lang="en-GB" dirty="0">
              <a:solidFill>
                <a:schemeClr val="bg1"/>
              </a:solidFill>
            </a:endParaRPr>
          </a:p>
        </p:txBody>
      </p:sp>
      <p:sp>
        <p:nvSpPr>
          <p:cNvPr id="5" name="Freeform: Shape 4">
            <a:extLst>
              <a:ext uri="{FF2B5EF4-FFF2-40B4-BE49-F238E27FC236}">
                <a16:creationId xmlns:a16="http://schemas.microsoft.com/office/drawing/2014/main" id="{B8872197-4CF9-444A-B451-F24D4890A95F}"/>
              </a:ext>
            </a:extLst>
          </p:cNvPr>
          <p:cNvSpPr/>
          <p:nvPr/>
        </p:nvSpPr>
        <p:spPr>
          <a:xfrm>
            <a:off x="2044815" y="3678923"/>
            <a:ext cx="5127772" cy="2736000"/>
          </a:xfrm>
          <a:custGeom>
            <a:avLst/>
            <a:gdLst>
              <a:gd name="connsiteX0" fmla="*/ 1907183 w 3814366"/>
              <a:gd name="connsiteY0" fmla="*/ 0 h 1803633"/>
              <a:gd name="connsiteX1" fmla="*/ 3809998 w 3814366"/>
              <a:gd name="connsiteY1" fmla="*/ 1717128 h 1803633"/>
              <a:gd name="connsiteX2" fmla="*/ 3814366 w 3814366"/>
              <a:gd name="connsiteY2" fmla="*/ 1803633 h 1803633"/>
              <a:gd name="connsiteX3" fmla="*/ 0 w 3814366"/>
              <a:gd name="connsiteY3" fmla="*/ 1803633 h 1803633"/>
              <a:gd name="connsiteX4" fmla="*/ 4368 w 3814366"/>
              <a:gd name="connsiteY4" fmla="*/ 1717128 h 1803633"/>
              <a:gd name="connsiteX5" fmla="*/ 1907183 w 3814366"/>
              <a:gd name="connsiteY5" fmla="*/ 0 h 180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14366" h="1803633">
                <a:moveTo>
                  <a:pt x="1907183" y="0"/>
                </a:moveTo>
                <a:cubicBezTo>
                  <a:pt x="2897511" y="0"/>
                  <a:pt x="3712049" y="752642"/>
                  <a:pt x="3809998" y="1717128"/>
                </a:cubicBezTo>
                <a:lnTo>
                  <a:pt x="3814366" y="1803633"/>
                </a:lnTo>
                <a:lnTo>
                  <a:pt x="0" y="1803633"/>
                </a:lnTo>
                <a:lnTo>
                  <a:pt x="4368" y="1717128"/>
                </a:lnTo>
                <a:cubicBezTo>
                  <a:pt x="102317" y="752642"/>
                  <a:pt x="916855" y="0"/>
                  <a:pt x="1907183" y="0"/>
                </a:cubicBezTo>
                <a:close/>
              </a:path>
            </a:pathLst>
          </a:custGeom>
          <a:blipFill>
            <a:blip r:embed="rId3" cstate="screen">
              <a:extLst>
                <a:ext uri="{28A0092B-C50C-407E-A947-70E740481C1C}">
                  <a14:useLocalDpi xmlns:a14="http://schemas.microsoft.com/office/drawing/2010/main"/>
                </a:ext>
              </a:extLst>
            </a:blip>
            <a:stretch>
              <a:fillRect t="-1315" b="-14473"/>
            </a:stretch>
          </a:blipFill>
          <a:ln>
            <a:solidFill>
              <a:srgbClr val="11743A"/>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7" name="TextBox 6">
            <a:extLst>
              <a:ext uri="{FF2B5EF4-FFF2-40B4-BE49-F238E27FC236}">
                <a16:creationId xmlns:a16="http://schemas.microsoft.com/office/drawing/2014/main" id="{C8F6F604-72A2-4550-BBA3-E18E8BDF1282}"/>
              </a:ext>
            </a:extLst>
          </p:cNvPr>
          <p:cNvSpPr txBox="1"/>
          <p:nvPr/>
        </p:nvSpPr>
        <p:spPr>
          <a:xfrm>
            <a:off x="566256" y="1605653"/>
            <a:ext cx="7990515" cy="1754326"/>
          </a:xfrm>
          <a:prstGeom prst="rect">
            <a:avLst/>
          </a:prstGeom>
          <a:noFill/>
        </p:spPr>
        <p:txBody>
          <a:bodyPr wrap="square">
            <a:spAutoFit/>
          </a:bodyPr>
          <a:lstStyle/>
          <a:p>
            <a:pPr algn="just" eaLnBrk="1" hangingPunct="1">
              <a:lnSpc>
                <a:spcPct val="100000"/>
              </a:lnSpc>
              <a:spcBef>
                <a:spcPct val="0"/>
              </a:spcBef>
              <a:buFontTx/>
              <a:buNone/>
            </a:pPr>
            <a:r>
              <a:rPr lang="en-GB" altLang="en-US" dirty="0"/>
              <a:t>Twice more Moses visited the Pharaoh with warnings of plagues that would descend on Egypt if the Israelites were not freed. The third plague to arrive was one of gnats that covered every living thing. The fourth was a plague of flies that filled the air. During each one, the Pharaoh promised to free the Israelites. However, once each plague was removed, the Pharaoh refused to let the enslaved people go free.</a:t>
            </a:r>
            <a:endParaRPr lang="en-GB" altLang="en-US" dirty="0">
              <a:solidFill>
                <a:schemeClr val="tx1"/>
              </a:solidFill>
            </a:endParaRPr>
          </a:p>
        </p:txBody>
      </p:sp>
    </p:spTree>
    <p:extLst>
      <p:ext uri="{BB962C8B-B14F-4D97-AF65-F5344CB8AC3E}">
        <p14:creationId xmlns:p14="http://schemas.microsoft.com/office/powerpoint/2010/main" val="38770295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hlinkClick r:id="rId2"/>
            <a:extLst>
              <a:ext uri="{FF2B5EF4-FFF2-40B4-BE49-F238E27FC236}">
                <a16:creationId xmlns:a16="http://schemas.microsoft.com/office/drawing/2014/main" id="{81231B02-B134-4BBA-BA83-D389BAFA225A}"/>
              </a:ext>
            </a:extLst>
          </p:cNvPr>
          <p:cNvSpPr/>
          <p:nvPr/>
        </p:nvSpPr>
        <p:spPr>
          <a:xfrm>
            <a:off x="8489658" y="6610525"/>
            <a:ext cx="654342" cy="2292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le 1">
            <a:extLst>
              <a:ext uri="{FF2B5EF4-FFF2-40B4-BE49-F238E27FC236}">
                <a16:creationId xmlns:a16="http://schemas.microsoft.com/office/drawing/2014/main" id="{3EC112B6-6356-4422-861F-503329E253AE}"/>
              </a:ext>
            </a:extLst>
          </p:cNvPr>
          <p:cNvSpPr txBox="1">
            <a:spLocks/>
          </p:cNvSpPr>
          <p:nvPr/>
        </p:nvSpPr>
        <p:spPr>
          <a:xfrm>
            <a:off x="457198" y="620785"/>
            <a:ext cx="8229032" cy="852416"/>
          </a:xfrm>
          <a:prstGeom prst="roundRect">
            <a:avLst>
              <a:gd name="adj" fmla="val 0"/>
            </a:avLst>
          </a:prstGeom>
          <a:solidFill>
            <a:srgbClr val="11743A"/>
          </a:solid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3800" dirty="0">
                <a:solidFill>
                  <a:schemeClr val="bg1"/>
                </a:solidFill>
                <a:latin typeface="+mn-lt"/>
              </a:rPr>
              <a:t>The Plagues of Livestock and Boils</a:t>
            </a:r>
            <a:endParaRPr lang="en-GB" sz="3800" dirty="0">
              <a:solidFill>
                <a:schemeClr val="bg1"/>
              </a:solidFill>
            </a:endParaRPr>
          </a:p>
        </p:txBody>
      </p:sp>
      <p:sp>
        <p:nvSpPr>
          <p:cNvPr id="10" name="TextBox 9">
            <a:extLst>
              <a:ext uri="{FF2B5EF4-FFF2-40B4-BE49-F238E27FC236}">
                <a16:creationId xmlns:a16="http://schemas.microsoft.com/office/drawing/2014/main" id="{36DF3697-0CCA-4715-A439-395F21B618FB}"/>
              </a:ext>
            </a:extLst>
          </p:cNvPr>
          <p:cNvSpPr txBox="1"/>
          <p:nvPr/>
        </p:nvSpPr>
        <p:spPr>
          <a:xfrm>
            <a:off x="507533" y="1590729"/>
            <a:ext cx="8082794" cy="4001095"/>
          </a:xfrm>
          <a:prstGeom prst="rect">
            <a:avLst/>
          </a:prstGeom>
          <a:noFill/>
        </p:spPr>
        <p:txBody>
          <a:bodyPr wrap="square">
            <a:spAutoFit/>
          </a:bodyPr>
          <a:lstStyle/>
          <a:p>
            <a:pPr algn="just" eaLnBrk="1" hangingPunct="1">
              <a:lnSpc>
                <a:spcPct val="100000"/>
              </a:lnSpc>
              <a:spcBef>
                <a:spcPct val="0"/>
              </a:spcBef>
              <a:buFontTx/>
              <a:buNone/>
            </a:pPr>
            <a:r>
              <a:rPr lang="en-GB" altLang="en-US" dirty="0"/>
              <a:t>The next plague was against Egyptian animals. None of the animals belonging to the Israelites were harmed but still the Pharaoh refused to let the Israelites go.</a:t>
            </a:r>
          </a:p>
          <a:p>
            <a:pPr eaLnBrk="1" hangingPunct="1">
              <a:lnSpc>
                <a:spcPct val="100000"/>
              </a:lnSpc>
              <a:spcBef>
                <a:spcPts val="1200"/>
              </a:spcBef>
              <a:buFontTx/>
              <a:buNone/>
            </a:pPr>
            <a:r>
              <a:rPr lang="en-GB" altLang="en-US" dirty="0">
                <a:solidFill>
                  <a:schemeClr val="tx1"/>
                </a:solidFill>
              </a:rPr>
              <a:t>Then, God told Moses to take a handful                                                                       of soot and throw it in the air in front                                                                       of the Pharaoh. Moses did as God                                                                   commanded. As the soot flew                                                                                    through the air, painful boils                                                                           appeared on the skin of all                                                                                the Egyptians.</a:t>
            </a:r>
          </a:p>
          <a:p>
            <a:pPr eaLnBrk="1" hangingPunct="1">
              <a:lnSpc>
                <a:spcPct val="100000"/>
              </a:lnSpc>
              <a:spcBef>
                <a:spcPts val="1200"/>
              </a:spcBef>
              <a:buFontTx/>
              <a:buNone/>
            </a:pPr>
            <a:r>
              <a:rPr lang="en-GB" altLang="en-US" dirty="0">
                <a:solidFill>
                  <a:schemeClr val="tx1"/>
                </a:solidFill>
              </a:rPr>
              <a:t>As before, each time the plague                                                                               ended, the Pharaoh wouldn’t let                                                                    the Israelites go.</a:t>
            </a:r>
          </a:p>
        </p:txBody>
      </p:sp>
      <p:pic>
        <p:nvPicPr>
          <p:cNvPr id="12" name="Picture 11">
            <a:extLst>
              <a:ext uri="{FF2B5EF4-FFF2-40B4-BE49-F238E27FC236}">
                <a16:creationId xmlns:a16="http://schemas.microsoft.com/office/drawing/2014/main" id="{A4A5E1CA-A8AA-47F2-BDCC-4CF731E74D4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94202" y="2410871"/>
            <a:ext cx="6384022" cy="4514241"/>
          </a:xfrm>
          <a:prstGeom prst="rect">
            <a:avLst/>
          </a:prstGeom>
        </p:spPr>
      </p:pic>
    </p:spTree>
    <p:extLst>
      <p:ext uri="{BB962C8B-B14F-4D97-AF65-F5344CB8AC3E}">
        <p14:creationId xmlns:p14="http://schemas.microsoft.com/office/powerpoint/2010/main" val="11837184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hlinkClick r:id="rId2"/>
            <a:extLst>
              <a:ext uri="{FF2B5EF4-FFF2-40B4-BE49-F238E27FC236}">
                <a16:creationId xmlns:a16="http://schemas.microsoft.com/office/drawing/2014/main" id="{70777FC7-95D0-4AB1-B868-B950E39BB808}"/>
              </a:ext>
            </a:extLst>
          </p:cNvPr>
          <p:cNvSpPr/>
          <p:nvPr/>
        </p:nvSpPr>
        <p:spPr>
          <a:xfrm>
            <a:off x="8489658" y="6610525"/>
            <a:ext cx="654342" cy="2292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le 1">
            <a:extLst>
              <a:ext uri="{FF2B5EF4-FFF2-40B4-BE49-F238E27FC236}">
                <a16:creationId xmlns:a16="http://schemas.microsoft.com/office/drawing/2014/main" id="{0CD8C269-28C6-417E-8CAC-C6ED9C92F29D}"/>
              </a:ext>
            </a:extLst>
          </p:cNvPr>
          <p:cNvSpPr txBox="1">
            <a:spLocks/>
          </p:cNvSpPr>
          <p:nvPr/>
        </p:nvSpPr>
        <p:spPr>
          <a:xfrm>
            <a:off x="457198" y="620785"/>
            <a:ext cx="8229032" cy="852416"/>
          </a:xfrm>
          <a:prstGeom prst="roundRect">
            <a:avLst>
              <a:gd name="adj" fmla="val 0"/>
            </a:avLst>
          </a:prstGeom>
          <a:solidFill>
            <a:srgbClr val="11743A"/>
          </a:solid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4000" dirty="0">
                <a:solidFill>
                  <a:schemeClr val="bg1"/>
                </a:solidFill>
                <a:latin typeface="+mn-lt"/>
              </a:rPr>
              <a:t>The Plague of Hail</a:t>
            </a:r>
            <a:endParaRPr lang="en-GB" dirty="0">
              <a:solidFill>
                <a:schemeClr val="bg1"/>
              </a:solidFill>
            </a:endParaRPr>
          </a:p>
        </p:txBody>
      </p:sp>
      <p:pic>
        <p:nvPicPr>
          <p:cNvPr id="6" name="Picture 5">
            <a:extLst>
              <a:ext uri="{FF2B5EF4-FFF2-40B4-BE49-F238E27FC236}">
                <a16:creationId xmlns:a16="http://schemas.microsoft.com/office/drawing/2014/main" id="{CC60B61A-C0D6-478F-B2E3-2AA1D0A9875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04220" y="2625193"/>
            <a:ext cx="4198879" cy="3446659"/>
          </a:xfrm>
          <a:prstGeom prst="rect">
            <a:avLst/>
          </a:prstGeom>
        </p:spPr>
      </p:pic>
      <p:sp>
        <p:nvSpPr>
          <p:cNvPr id="8" name="TextBox 7">
            <a:extLst>
              <a:ext uri="{FF2B5EF4-FFF2-40B4-BE49-F238E27FC236}">
                <a16:creationId xmlns:a16="http://schemas.microsoft.com/office/drawing/2014/main" id="{55B3771C-0195-443A-A665-1CD058C0BE6F}"/>
              </a:ext>
            </a:extLst>
          </p:cNvPr>
          <p:cNvSpPr txBox="1"/>
          <p:nvPr/>
        </p:nvSpPr>
        <p:spPr>
          <a:xfrm>
            <a:off x="540901" y="1581522"/>
            <a:ext cx="8103195" cy="1477328"/>
          </a:xfrm>
          <a:prstGeom prst="rect">
            <a:avLst/>
          </a:prstGeom>
          <a:noFill/>
        </p:spPr>
        <p:txBody>
          <a:bodyPr wrap="square">
            <a:spAutoFit/>
          </a:bodyPr>
          <a:lstStyle/>
          <a:p>
            <a:pPr eaLnBrk="1" hangingPunct="1">
              <a:lnSpc>
                <a:spcPct val="100000"/>
              </a:lnSpc>
              <a:spcBef>
                <a:spcPct val="0"/>
              </a:spcBef>
              <a:buFontTx/>
              <a:buNone/>
            </a:pPr>
            <a:r>
              <a:rPr lang="en-GB" altLang="en-US" dirty="0"/>
              <a:t>God told Moses, “I am going to send Egypt the worst hailstorm there has ever been. Tell your people to get themselves and their animals safely indoors.” The Israelites did as Moses commanded them. Starting with a tremendous thunderstorm, the hailstorm left all of Egypt in                                                       ruins. Still the Israelites remained enslaved. </a:t>
            </a:r>
            <a:endParaRPr lang="en-GB" altLang="en-US" dirty="0">
              <a:solidFill>
                <a:schemeClr val="tx1"/>
              </a:solidFill>
            </a:endParaRPr>
          </a:p>
        </p:txBody>
      </p:sp>
    </p:spTree>
    <p:extLst>
      <p:ext uri="{BB962C8B-B14F-4D97-AF65-F5344CB8AC3E}">
        <p14:creationId xmlns:p14="http://schemas.microsoft.com/office/powerpoint/2010/main" val="24943794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hlinkClick r:id="rId2"/>
            <a:extLst>
              <a:ext uri="{FF2B5EF4-FFF2-40B4-BE49-F238E27FC236}">
                <a16:creationId xmlns:a16="http://schemas.microsoft.com/office/drawing/2014/main" id="{A1C856B4-4305-4344-B892-0C5996B858B0}"/>
              </a:ext>
            </a:extLst>
          </p:cNvPr>
          <p:cNvSpPr/>
          <p:nvPr/>
        </p:nvSpPr>
        <p:spPr>
          <a:xfrm>
            <a:off x="8489658" y="6610525"/>
            <a:ext cx="654342" cy="2292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itle 1">
            <a:extLst>
              <a:ext uri="{FF2B5EF4-FFF2-40B4-BE49-F238E27FC236}">
                <a16:creationId xmlns:a16="http://schemas.microsoft.com/office/drawing/2014/main" id="{B1F77FD9-EE64-4003-960D-DF7AFD6C86FC}"/>
              </a:ext>
            </a:extLst>
          </p:cNvPr>
          <p:cNvSpPr txBox="1">
            <a:spLocks/>
          </p:cNvSpPr>
          <p:nvPr/>
        </p:nvSpPr>
        <p:spPr>
          <a:xfrm>
            <a:off x="457198" y="620785"/>
            <a:ext cx="8229032" cy="852416"/>
          </a:xfrm>
          <a:prstGeom prst="roundRect">
            <a:avLst>
              <a:gd name="adj" fmla="val 0"/>
            </a:avLst>
          </a:prstGeom>
          <a:solidFill>
            <a:srgbClr val="11743A"/>
          </a:solid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3600" dirty="0">
                <a:solidFill>
                  <a:schemeClr val="bg1"/>
                </a:solidFill>
                <a:latin typeface="+mn-lt"/>
              </a:rPr>
              <a:t>The Plagues of Locusts and Darkness</a:t>
            </a:r>
            <a:endParaRPr lang="en-GB" sz="3600" dirty="0">
              <a:solidFill>
                <a:schemeClr val="bg1"/>
              </a:solidFill>
            </a:endParaRPr>
          </a:p>
        </p:txBody>
      </p:sp>
      <p:sp>
        <p:nvSpPr>
          <p:cNvPr id="6" name="TextBox 5">
            <a:extLst>
              <a:ext uri="{FF2B5EF4-FFF2-40B4-BE49-F238E27FC236}">
                <a16:creationId xmlns:a16="http://schemas.microsoft.com/office/drawing/2014/main" id="{A72FF834-5617-4CA9-A22A-52DEFEFE639C}"/>
              </a:ext>
            </a:extLst>
          </p:cNvPr>
          <p:cNvSpPr txBox="1"/>
          <p:nvPr/>
        </p:nvSpPr>
        <p:spPr>
          <a:xfrm>
            <a:off x="567977" y="1538440"/>
            <a:ext cx="7703568" cy="923330"/>
          </a:xfrm>
          <a:prstGeom prst="rect">
            <a:avLst/>
          </a:prstGeom>
          <a:noFill/>
        </p:spPr>
        <p:txBody>
          <a:bodyPr wrap="square">
            <a:spAutoFit/>
          </a:bodyPr>
          <a:lstStyle/>
          <a:p>
            <a:pPr eaLnBrk="1" hangingPunct="1">
              <a:lnSpc>
                <a:spcPct val="100000"/>
              </a:lnSpc>
              <a:spcBef>
                <a:spcPct val="0"/>
              </a:spcBef>
              <a:buFontTx/>
              <a:buNone/>
            </a:pPr>
            <a:r>
              <a:rPr lang="en-GB" altLang="en-US" dirty="0"/>
              <a:t>Then, came two more plagues. An east wind blew a plague of locusts into Egypt. They ate every plant in the land until there wasn’t even a single leaf remaining.</a:t>
            </a:r>
          </a:p>
        </p:txBody>
      </p:sp>
      <p:pic>
        <p:nvPicPr>
          <p:cNvPr id="8" name="Picture 7">
            <a:extLst>
              <a:ext uri="{FF2B5EF4-FFF2-40B4-BE49-F238E27FC236}">
                <a16:creationId xmlns:a16="http://schemas.microsoft.com/office/drawing/2014/main" id="{5A94EC54-EF4E-4A58-A336-558C9E2EA98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68737" y="2768367"/>
            <a:ext cx="3010122" cy="3636627"/>
          </a:xfrm>
          <a:prstGeom prst="rect">
            <a:avLst/>
          </a:prstGeom>
        </p:spPr>
      </p:pic>
      <p:sp>
        <p:nvSpPr>
          <p:cNvPr id="10" name="TextBox 9">
            <a:extLst>
              <a:ext uri="{FF2B5EF4-FFF2-40B4-BE49-F238E27FC236}">
                <a16:creationId xmlns:a16="http://schemas.microsoft.com/office/drawing/2014/main" id="{993BC887-33FA-4DC3-84E2-3DFD97CFB625}"/>
              </a:ext>
            </a:extLst>
          </p:cNvPr>
          <p:cNvSpPr txBox="1"/>
          <p:nvPr/>
        </p:nvSpPr>
        <p:spPr>
          <a:xfrm>
            <a:off x="567977" y="2472082"/>
            <a:ext cx="5427676" cy="3877985"/>
          </a:xfrm>
          <a:prstGeom prst="rect">
            <a:avLst/>
          </a:prstGeom>
          <a:noFill/>
        </p:spPr>
        <p:txBody>
          <a:bodyPr wrap="square">
            <a:spAutoFit/>
          </a:bodyPr>
          <a:lstStyle/>
          <a:p>
            <a:pPr eaLnBrk="1" hangingPunct="1">
              <a:lnSpc>
                <a:spcPct val="100000"/>
              </a:lnSpc>
              <a:spcBef>
                <a:spcPct val="0"/>
              </a:spcBef>
              <a:buFontTx/>
              <a:buNone/>
            </a:pPr>
            <a:r>
              <a:rPr lang="en-GB" altLang="en-US" dirty="0">
                <a:solidFill>
                  <a:schemeClr val="tx1"/>
                </a:solidFill>
              </a:rPr>
              <a:t>The ninth plague was complete darkness which covered Egypt. For three days, there was no light, except for in the area where the Israelites lived.</a:t>
            </a:r>
          </a:p>
          <a:p>
            <a:pPr>
              <a:spcBef>
                <a:spcPts val="1200"/>
              </a:spcBef>
              <a:buFont typeface="Arial" panose="020B0604020202020204" pitchFamily="34" charset="0"/>
              <a:buNone/>
            </a:pPr>
            <a:r>
              <a:rPr lang="en-GB" altLang="en-US" dirty="0"/>
              <a:t>“You may go” the Pharaoh told Moses, “as long as you leave your animals here.” Moses refused, saying the Israelites would take all their belongings with them.</a:t>
            </a:r>
          </a:p>
          <a:p>
            <a:pPr>
              <a:spcBef>
                <a:spcPts val="1200"/>
              </a:spcBef>
              <a:buFont typeface="Arial" panose="020B0604020202020204" pitchFamily="34" charset="0"/>
              <a:buNone/>
            </a:pPr>
            <a:r>
              <a:rPr lang="en-GB" altLang="en-US" b="1" baseline="30000" dirty="0"/>
              <a:t>“</a:t>
            </a:r>
            <a:r>
              <a:rPr lang="en-GB" altLang="en-US" dirty="0"/>
              <a:t>Get out of here!” the Pharaoh shouted at Moses. “I’m warning you. Never come back to see me again!”</a:t>
            </a:r>
          </a:p>
          <a:p>
            <a:pPr>
              <a:spcBef>
                <a:spcPts val="1200"/>
              </a:spcBef>
              <a:buFont typeface="Arial" panose="020B0604020202020204" pitchFamily="34" charset="0"/>
              <a:buNone/>
            </a:pPr>
            <a:r>
              <a:rPr lang="en-GB" altLang="en-US" dirty="0"/>
              <a:t>“Alright,” Moses replied. “You will never see me again.”</a:t>
            </a:r>
          </a:p>
        </p:txBody>
      </p:sp>
    </p:spTree>
    <p:extLst>
      <p:ext uri="{BB962C8B-B14F-4D97-AF65-F5344CB8AC3E}">
        <p14:creationId xmlns:p14="http://schemas.microsoft.com/office/powerpoint/2010/main" val="1767069718"/>
      </p:ext>
    </p:extLst>
  </p:cSld>
  <p:clrMapOvr>
    <a:masterClrMapping/>
  </p:clrMapOvr>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Template.potx" id="{F2D9965A-8C68-4F5E-A2B5-CF7E0DDA752E}" vid="{78487116-FFC1-4A12-BB7A-4083D6069C8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61</TotalTime>
  <Words>1054</Words>
  <Application>Microsoft Office PowerPoint</Application>
  <PresentationFormat>On-screen Show (4:3)</PresentationFormat>
  <Paragraphs>37</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Twinkl</vt:lpstr>
      <vt:lpstr>Office Theme</vt:lpstr>
      <vt:lpstr>Who Were the Israelites?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Shannon Andrews</dc:creator>
  <cp:lastModifiedBy>Leigh Smith</cp:lastModifiedBy>
  <cp:revision>8</cp:revision>
  <dcterms:created xsi:type="dcterms:W3CDTF">2020-06-26T09:41:59Z</dcterms:created>
  <dcterms:modified xsi:type="dcterms:W3CDTF">2020-07-04T09:34:47Z</dcterms:modified>
</cp:coreProperties>
</file>