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8" r:id="rId2"/>
    <p:sldId id="264" r:id="rId3"/>
    <p:sldId id="268" r:id="rId4"/>
    <p:sldId id="269" r:id="rId5"/>
    <p:sldId id="270" r:id="rId6"/>
    <p:sldId id="271" r:id="rId7"/>
    <p:sldId id="272" r:id="rId8"/>
    <p:sldId id="279" r:id="rId9"/>
    <p:sldId id="273" r:id="rId10"/>
    <p:sldId id="274" r:id="rId11"/>
    <p:sldId id="275" r:id="rId12"/>
    <p:sldId id="276" r:id="rId13"/>
    <p:sldId id="277" r:id="rId14"/>
  </p:sldIdLst>
  <p:sldSz cx="9144000" cy="6858000" type="screen4x3"/>
  <p:notesSz cx="6858000" cy="9144000"/>
  <p:embeddedFontLst>
    <p:embeddedFont>
      <p:font typeface="Twinkl" pitchFamily="2" charset="0"/>
      <p:bold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A4C3"/>
    <a:srgbClr val="873F99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79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1232" y="-72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F5F9B12-9C8F-6A48-8B75-F82B50E1EF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8D4275F-3B83-B040-9817-E1EB4845F3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8D0C1BA-B7BD-AF4A-8FCF-F9B194D7C3D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Kenning poems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320800" y="2438400"/>
            <a:ext cx="69642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LO: I know what the features of a kenning poem </a:t>
            </a:r>
            <a:r>
              <a:rPr lang="en-US" sz="3200" dirty="0" smtClean="0"/>
              <a:t>are.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586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Let’s have a go!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400718"/>
            <a:ext cx="7632700" cy="495108"/>
          </a:xfrm>
          <a:prstGeom prst="rect">
            <a:avLst/>
          </a:prstGeom>
          <a:solidFill>
            <a:srgbClr val="873F99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How can we write a kenning?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F7BF1DE-AFAF-3440-8600-85C3677B8DC6}"/>
              </a:ext>
            </a:extLst>
          </p:cNvPr>
          <p:cNvSpPr/>
          <p:nvPr/>
        </p:nvSpPr>
        <p:spPr>
          <a:xfrm>
            <a:off x="755650" y="2095614"/>
            <a:ext cx="7693491" cy="772107"/>
          </a:xfrm>
          <a:prstGeom prst="rect">
            <a:avLst/>
          </a:prstGeom>
          <a:solidFill>
            <a:srgbClr val="BCA4C3"/>
          </a:solidFill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To start creating your kenning, try and make a noun + noun phrase or</a:t>
            </a:r>
            <a:br>
              <a:rPr lang="en-GB" altLang="en-US" dirty="0"/>
            </a:br>
            <a:r>
              <a:rPr lang="en-GB" altLang="en-US" dirty="0"/>
              <a:t>a noun + verb phrase using your words. 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="" xmlns:a16="http://schemas.microsoft.com/office/drawing/2014/main" id="{5E7E16F9-9F65-C048-A431-0CDAECCE3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269" y="5611789"/>
            <a:ext cx="7717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  <a:cs typeface="Arial" panose="020B0604020202020204" pitchFamily="34" charset="0"/>
              </a:rPr>
              <a:t>mice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="" xmlns:a16="http://schemas.microsoft.com/office/drawing/2014/main" id="{BB905C33-2039-A14E-8041-D4346ABE3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072" y="3613572"/>
            <a:ext cx="14016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  <a:cs typeface="Arial" panose="020B0604020202020204" pitchFamily="34" charset="0"/>
              </a:rPr>
              <a:t>drinks milk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="" xmlns:a16="http://schemas.microsoft.com/office/drawing/2014/main" id="{4AA68C6A-1FE2-E94E-96C2-FF6CEB2E1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4764" y="3740912"/>
            <a:ext cx="8756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  <a:cs typeface="Arial" panose="020B0604020202020204" pitchFamily="34" charset="0"/>
              </a:rPr>
              <a:t>nuzzle</a:t>
            </a:r>
          </a:p>
        </p:txBody>
      </p:sp>
      <p:sp>
        <p:nvSpPr>
          <p:cNvPr id="16" name="TextBox 3">
            <a:extLst>
              <a:ext uri="{FF2B5EF4-FFF2-40B4-BE49-F238E27FC236}">
                <a16:creationId xmlns="" xmlns:a16="http://schemas.microsoft.com/office/drawing/2014/main" id="{E1D88B64-8BB2-8647-8B4C-1F1B17EDD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478" y="4758147"/>
            <a:ext cx="7805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  <a:cs typeface="Arial" panose="020B0604020202020204" pitchFamily="34" charset="0"/>
              </a:rPr>
              <a:t>purr</a:t>
            </a:r>
          </a:p>
        </p:txBody>
      </p:sp>
      <p:sp>
        <p:nvSpPr>
          <p:cNvPr id="17" name="TextBox 3">
            <a:extLst>
              <a:ext uri="{FF2B5EF4-FFF2-40B4-BE49-F238E27FC236}">
                <a16:creationId xmlns="" xmlns:a16="http://schemas.microsoft.com/office/drawing/2014/main" id="{F6FDCD04-A30D-C547-8078-531838793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816" y="3982904"/>
            <a:ext cx="8652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  <a:cs typeface="Arial" panose="020B0604020202020204" pitchFamily="34" charset="0"/>
              </a:rPr>
              <a:t>stalk</a:t>
            </a:r>
          </a:p>
        </p:txBody>
      </p:sp>
      <p:sp>
        <p:nvSpPr>
          <p:cNvPr id="22" name="TextBox 3">
            <a:extLst>
              <a:ext uri="{FF2B5EF4-FFF2-40B4-BE49-F238E27FC236}">
                <a16:creationId xmlns="" xmlns:a16="http://schemas.microsoft.com/office/drawing/2014/main" id="{ACB818A4-27C0-5249-B2C1-0A9BEB73A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095" y="4374828"/>
            <a:ext cx="14016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  <a:cs typeface="Arial" panose="020B0604020202020204" pitchFamily="34" charset="0"/>
              </a:rPr>
              <a:t>sleeps a lot</a:t>
            </a:r>
          </a:p>
        </p:txBody>
      </p:sp>
      <p:sp>
        <p:nvSpPr>
          <p:cNvPr id="23" name="TextBox 3">
            <a:extLst>
              <a:ext uri="{FF2B5EF4-FFF2-40B4-BE49-F238E27FC236}">
                <a16:creationId xmlns="" xmlns:a16="http://schemas.microsoft.com/office/drawing/2014/main" id="{EC3FBCCA-00A7-D449-9359-371D3ED8A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8401" y="4312125"/>
            <a:ext cx="6118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  <a:cs typeface="Arial" panose="020B0604020202020204" pitchFamily="34" charset="0"/>
              </a:rPr>
              <a:t>fur</a:t>
            </a:r>
          </a:p>
        </p:txBody>
      </p:sp>
      <p:sp>
        <p:nvSpPr>
          <p:cNvPr id="24" name="TextBox 3">
            <a:extLst>
              <a:ext uri="{FF2B5EF4-FFF2-40B4-BE49-F238E27FC236}">
                <a16:creationId xmlns="" xmlns:a16="http://schemas.microsoft.com/office/drawing/2014/main" id="{040FE7C5-DBA1-124B-9A8B-9468F3A9F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1104" y="4488328"/>
            <a:ext cx="10443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  <a:cs typeface="Arial" panose="020B0604020202020204" pitchFamily="34" charset="0"/>
              </a:rPr>
              <a:t>scratch</a:t>
            </a:r>
          </a:p>
        </p:txBody>
      </p:sp>
      <p:sp>
        <p:nvSpPr>
          <p:cNvPr id="25" name="TextBox 3">
            <a:extLst>
              <a:ext uri="{FF2B5EF4-FFF2-40B4-BE49-F238E27FC236}">
                <a16:creationId xmlns="" xmlns:a16="http://schemas.microsoft.com/office/drawing/2014/main" id="{F3FFA492-2D2B-8B48-9322-5A976ACFF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791" y="4942813"/>
            <a:ext cx="14500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  <a:cs typeface="Arial" panose="020B0604020202020204" pitchFamily="34" charset="0"/>
              </a:rPr>
              <a:t>rubs ankles</a:t>
            </a:r>
          </a:p>
        </p:txBody>
      </p:sp>
      <p:sp>
        <p:nvSpPr>
          <p:cNvPr id="26" name="TextBox 3">
            <a:extLst>
              <a:ext uri="{FF2B5EF4-FFF2-40B4-BE49-F238E27FC236}">
                <a16:creationId xmlns="" xmlns:a16="http://schemas.microsoft.com/office/drawing/2014/main" id="{1787852B-BD7C-F94C-B6AF-244783844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891" y="5274166"/>
            <a:ext cx="10462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  <a:cs typeface="Arial" panose="020B0604020202020204" pitchFamily="34" charset="0"/>
              </a:rPr>
              <a:t>hunter</a:t>
            </a:r>
          </a:p>
        </p:txBody>
      </p:sp>
      <p:sp>
        <p:nvSpPr>
          <p:cNvPr id="27" name="TextBox 3">
            <a:extLst>
              <a:ext uri="{FF2B5EF4-FFF2-40B4-BE49-F238E27FC236}">
                <a16:creationId xmlns="" xmlns:a16="http://schemas.microsoft.com/office/drawing/2014/main" id="{298BEC54-4985-E049-8543-85AC4F4CA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902" y="5485841"/>
            <a:ext cx="12568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  <a:cs typeface="Arial" panose="020B0604020202020204" pitchFamily="34" charset="0"/>
              </a:rPr>
              <a:t>hates dogs</a:t>
            </a:r>
          </a:p>
        </p:txBody>
      </p:sp>
      <p:sp>
        <p:nvSpPr>
          <p:cNvPr id="28" name="TextBox 3">
            <a:extLst>
              <a:ext uri="{FF2B5EF4-FFF2-40B4-BE49-F238E27FC236}">
                <a16:creationId xmlns="" xmlns:a16="http://schemas.microsoft.com/office/drawing/2014/main" id="{D6A2DDFF-3F21-8E49-967C-81F96AFFB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3783" y="5385859"/>
            <a:ext cx="875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  <a:cs typeface="Arial" panose="020B0604020202020204" pitchFamily="34" charset="0"/>
              </a:rPr>
              <a:t>night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D796541-8433-D84B-9E19-6155AEC9FFB5}"/>
              </a:ext>
            </a:extLst>
          </p:cNvPr>
          <p:cNvSpPr/>
          <p:nvPr/>
        </p:nvSpPr>
        <p:spPr>
          <a:xfrm>
            <a:off x="1013476" y="3458298"/>
            <a:ext cx="865252" cy="495108"/>
          </a:xfrm>
          <a:prstGeom prst="rect">
            <a:avLst/>
          </a:prstGeom>
          <a:solidFill>
            <a:srgbClr val="BCA4C3"/>
          </a:solidFill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night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E31E7DAB-2792-D449-963F-87CE2C3FC5EB}"/>
              </a:ext>
            </a:extLst>
          </p:cNvPr>
          <p:cNvSpPr/>
          <p:nvPr/>
        </p:nvSpPr>
        <p:spPr>
          <a:xfrm>
            <a:off x="6170515" y="3245804"/>
            <a:ext cx="865252" cy="495108"/>
          </a:xfrm>
          <a:prstGeom prst="rect">
            <a:avLst/>
          </a:prstGeom>
          <a:solidFill>
            <a:srgbClr val="BCA4C3"/>
          </a:solidFill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nose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F82F7129-BA70-1A48-B41A-4C3DC0C3EEA5}"/>
              </a:ext>
            </a:extLst>
          </p:cNvPr>
          <p:cNvSpPr/>
          <p:nvPr/>
        </p:nvSpPr>
        <p:spPr>
          <a:xfrm>
            <a:off x="7374191" y="3971569"/>
            <a:ext cx="865252" cy="495108"/>
          </a:xfrm>
          <a:prstGeom prst="rect">
            <a:avLst/>
          </a:prstGeom>
          <a:solidFill>
            <a:srgbClr val="BCA4C3"/>
          </a:solidFill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ear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3159778C-98FA-A240-8FFE-A0D2A1EB4250}"/>
              </a:ext>
            </a:extLst>
          </p:cNvPr>
          <p:cNvSpPr/>
          <p:nvPr/>
        </p:nvSpPr>
        <p:spPr>
          <a:xfrm>
            <a:off x="4900969" y="3812687"/>
            <a:ext cx="865252" cy="495108"/>
          </a:xfrm>
          <a:prstGeom prst="rect">
            <a:avLst/>
          </a:prstGeom>
          <a:solidFill>
            <a:srgbClr val="BCA4C3"/>
          </a:solidFill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lick</a:t>
            </a:r>
          </a:p>
        </p:txBody>
      </p:sp>
    </p:spTree>
    <p:extLst>
      <p:ext uri="{BB962C8B-B14F-4D97-AF65-F5344CB8AC3E}">
        <p14:creationId xmlns:p14="http://schemas.microsoft.com/office/powerpoint/2010/main" val="171305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Let’s have a go!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400718"/>
            <a:ext cx="7632700" cy="495108"/>
          </a:xfrm>
          <a:prstGeom prst="rect">
            <a:avLst/>
          </a:prstGeom>
          <a:solidFill>
            <a:srgbClr val="873F99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How can we write a kenning?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F7BF1DE-AFAF-3440-8600-85C3677B8DC6}"/>
              </a:ext>
            </a:extLst>
          </p:cNvPr>
          <p:cNvSpPr/>
          <p:nvPr/>
        </p:nvSpPr>
        <p:spPr>
          <a:xfrm>
            <a:off x="755650" y="2095614"/>
            <a:ext cx="7693491" cy="772107"/>
          </a:xfrm>
          <a:prstGeom prst="rect">
            <a:avLst/>
          </a:prstGeom>
          <a:solidFill>
            <a:srgbClr val="BCA4C3"/>
          </a:solidFill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Finally, put them together in your two-word phrases.</a:t>
            </a:r>
          </a:p>
          <a:p>
            <a:pPr algn="ctr">
              <a:spcBef>
                <a:spcPct val="0"/>
              </a:spcBef>
            </a:pPr>
            <a:r>
              <a:rPr lang="en-GB" altLang="en-US" dirty="0"/>
              <a:t>Don’t forget the hyphens!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56C58A3A-4178-164A-B8A3-17A9C3DDBBCD}"/>
              </a:ext>
            </a:extLst>
          </p:cNvPr>
          <p:cNvSpPr/>
          <p:nvPr/>
        </p:nvSpPr>
        <p:spPr>
          <a:xfrm>
            <a:off x="755651" y="3227942"/>
            <a:ext cx="2857882" cy="2842352"/>
          </a:xfrm>
          <a:prstGeom prst="rect">
            <a:avLst/>
          </a:prstGeom>
          <a:solidFill>
            <a:srgbClr val="BCA4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60EB95F2-5EF0-2447-A803-6EE25D9D42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4132" y="2946375"/>
            <a:ext cx="1703567" cy="159445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4413E20F-517C-7D44-BF51-7DC89B3965BD}"/>
              </a:ext>
            </a:extLst>
          </p:cNvPr>
          <p:cNvSpPr txBox="1"/>
          <p:nvPr/>
        </p:nvSpPr>
        <p:spPr>
          <a:xfrm>
            <a:off x="874580" y="3337065"/>
            <a:ext cx="24551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dirty="0"/>
              <a:t>mouse-hunter</a:t>
            </a:r>
          </a:p>
          <a:p>
            <a:pPr algn="ctr"/>
            <a:r>
              <a:rPr lang="en-GB" altLang="en-US" dirty="0"/>
              <a:t>milk-drinker</a:t>
            </a:r>
          </a:p>
          <a:p>
            <a:pPr algn="ctr"/>
            <a:r>
              <a:rPr lang="en-GB" altLang="en-US" dirty="0"/>
              <a:t>night-stalker</a:t>
            </a:r>
          </a:p>
          <a:p>
            <a:pPr algn="ctr"/>
            <a:r>
              <a:rPr lang="en-GB" altLang="en-US" dirty="0"/>
              <a:t>fur-licker</a:t>
            </a:r>
          </a:p>
          <a:p>
            <a:pPr algn="ctr"/>
            <a:r>
              <a:rPr lang="en-GB" altLang="en-US" dirty="0"/>
              <a:t>ankle-rubber</a:t>
            </a:r>
          </a:p>
          <a:p>
            <a:pPr algn="ctr"/>
            <a:r>
              <a:rPr lang="en-GB" altLang="en-US" dirty="0"/>
              <a:t>dog-hater</a:t>
            </a:r>
          </a:p>
          <a:p>
            <a:pPr algn="ctr"/>
            <a:r>
              <a:rPr lang="en-GB" altLang="en-US" dirty="0"/>
              <a:t>nose-</a:t>
            </a:r>
            <a:r>
              <a:rPr lang="en-GB" altLang="en-US" dirty="0" err="1"/>
              <a:t>nuzzler</a:t>
            </a:r>
            <a:endParaRPr lang="en-GB" altLang="en-US" dirty="0"/>
          </a:p>
          <a:p>
            <a:pPr algn="ctr"/>
            <a:r>
              <a:rPr lang="en-GB" altLang="en-US" dirty="0"/>
              <a:t>ear-scratcher</a:t>
            </a:r>
          </a:p>
          <a:p>
            <a:pPr algn="ctr"/>
            <a:r>
              <a:rPr lang="en-GB" altLang="en-US" dirty="0"/>
              <a:t>loud-</a:t>
            </a:r>
            <a:r>
              <a:rPr lang="en-GB" altLang="en-US" dirty="0" err="1"/>
              <a:t>purrer</a:t>
            </a:r>
            <a:endParaRPr lang="en-GB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5C47914-7D93-DC4D-A699-3D59947283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044" y="2989976"/>
            <a:ext cx="1402024" cy="2207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1C81E72-C0C4-9D4D-8F5D-12C1A05942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65" y="3990280"/>
            <a:ext cx="1860259" cy="883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901BB67-3F5B-FC4E-B3F8-0D8B2043BC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231" y="4221670"/>
            <a:ext cx="709982" cy="12356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79D1065-8918-404E-A170-F7FA6AC984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169" y="4137172"/>
            <a:ext cx="1690824" cy="22071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2B41B2B-565B-6B45-9BA9-EA481D7A5E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40" y="5250544"/>
            <a:ext cx="2198808" cy="89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9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2" grpId="0" animBg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Let’s have a go!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400718"/>
            <a:ext cx="7632700" cy="772107"/>
          </a:xfrm>
          <a:prstGeom prst="rect">
            <a:avLst/>
          </a:prstGeom>
          <a:solidFill>
            <a:srgbClr val="873F99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Try writing your own kenning.</a:t>
            </a: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Here are a few ideas...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="" xmlns:a16="http://schemas.microsoft.com/office/drawing/2014/main" id="{BB905C33-2039-A14E-8041-D4346ABE3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651" y="3154190"/>
            <a:ext cx="1923329" cy="1077218"/>
          </a:xfrm>
          <a:prstGeom prst="rect">
            <a:avLst/>
          </a:prstGeom>
          <a:solidFill>
            <a:srgbClr val="BCA4C3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latin typeface="+mn-lt"/>
                <a:cs typeface="Arial" panose="020B0604020202020204" pitchFamily="34" charset="0"/>
              </a:rPr>
              <a:t>mums or dads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="" xmlns:a16="http://schemas.microsoft.com/office/drawing/2014/main" id="{4AA68C6A-1FE2-E94E-96C2-FF6CEB2E1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501" y="2603440"/>
            <a:ext cx="1604161" cy="584775"/>
          </a:xfrm>
          <a:prstGeom prst="rect">
            <a:avLst/>
          </a:prstGeom>
          <a:solidFill>
            <a:srgbClr val="BCA4C3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latin typeface="+mn-lt"/>
                <a:cs typeface="Arial" panose="020B0604020202020204" pitchFamily="34" charset="0"/>
              </a:rPr>
              <a:t>teacher</a:t>
            </a:r>
          </a:p>
        </p:txBody>
      </p:sp>
      <p:sp>
        <p:nvSpPr>
          <p:cNvPr id="16" name="TextBox 3">
            <a:extLst>
              <a:ext uri="{FF2B5EF4-FFF2-40B4-BE49-F238E27FC236}">
                <a16:creationId xmlns="" xmlns:a16="http://schemas.microsoft.com/office/drawing/2014/main" id="{E1D88B64-8BB2-8647-8B4C-1F1B17EDD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7356" y="4785242"/>
            <a:ext cx="1249671" cy="584775"/>
          </a:xfrm>
          <a:prstGeom prst="rect">
            <a:avLst/>
          </a:prstGeom>
          <a:solidFill>
            <a:srgbClr val="BCA4C3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latin typeface="+mn-lt"/>
                <a:cs typeface="Arial" panose="020B0604020202020204" pitchFamily="34" charset="0"/>
              </a:rPr>
              <a:t>pets</a:t>
            </a:r>
          </a:p>
        </p:txBody>
      </p:sp>
      <p:sp>
        <p:nvSpPr>
          <p:cNvPr id="17" name="TextBox 3">
            <a:extLst>
              <a:ext uri="{FF2B5EF4-FFF2-40B4-BE49-F238E27FC236}">
                <a16:creationId xmlns="" xmlns:a16="http://schemas.microsoft.com/office/drawing/2014/main" id="{F6FDCD04-A30D-C547-8078-531838793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266" y="2895827"/>
            <a:ext cx="1753864" cy="584775"/>
          </a:xfrm>
          <a:prstGeom prst="rect">
            <a:avLst/>
          </a:prstGeom>
          <a:solidFill>
            <a:srgbClr val="BCA4C3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latin typeface="+mn-lt"/>
                <a:cs typeface="Arial" panose="020B0604020202020204" pitchFamily="34" charset="0"/>
              </a:rPr>
              <a:t>football</a:t>
            </a:r>
          </a:p>
        </p:txBody>
      </p:sp>
      <p:sp>
        <p:nvSpPr>
          <p:cNvPr id="22" name="TextBox 3">
            <a:extLst>
              <a:ext uri="{FF2B5EF4-FFF2-40B4-BE49-F238E27FC236}">
                <a16:creationId xmlns="" xmlns:a16="http://schemas.microsoft.com/office/drawing/2014/main" id="{ACB818A4-27C0-5249-B2C1-0A9BEB73A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266" y="4198465"/>
            <a:ext cx="1600107" cy="584775"/>
          </a:xfrm>
          <a:prstGeom prst="rect">
            <a:avLst/>
          </a:prstGeom>
          <a:solidFill>
            <a:srgbClr val="BCA4C3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latin typeface="+mn-lt"/>
                <a:cs typeface="Arial" panose="020B0604020202020204" pitchFamily="34" charset="0"/>
              </a:rPr>
              <a:t>winter</a:t>
            </a:r>
          </a:p>
        </p:txBody>
      </p:sp>
      <p:sp>
        <p:nvSpPr>
          <p:cNvPr id="23" name="TextBox 3">
            <a:extLst>
              <a:ext uri="{FF2B5EF4-FFF2-40B4-BE49-F238E27FC236}">
                <a16:creationId xmlns="" xmlns:a16="http://schemas.microsoft.com/office/drawing/2014/main" id="{EC3FBCCA-00A7-D449-9359-371D3ED8A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6281" y="4818130"/>
            <a:ext cx="1104761" cy="584775"/>
          </a:xfrm>
          <a:prstGeom prst="rect">
            <a:avLst/>
          </a:prstGeom>
          <a:solidFill>
            <a:srgbClr val="BCA4C3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latin typeface="+mn-lt"/>
                <a:cs typeface="Arial" panose="020B0604020202020204" pitchFamily="34" charset="0"/>
              </a:rPr>
              <a:t>car</a:t>
            </a:r>
          </a:p>
        </p:txBody>
      </p:sp>
      <p:sp>
        <p:nvSpPr>
          <p:cNvPr id="24" name="TextBox 3">
            <a:extLst>
              <a:ext uri="{FF2B5EF4-FFF2-40B4-BE49-F238E27FC236}">
                <a16:creationId xmlns="" xmlns:a16="http://schemas.microsoft.com/office/drawing/2014/main" id="{040FE7C5-DBA1-124B-9A8B-9468F3A9F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023" y="3939021"/>
            <a:ext cx="1386169" cy="584775"/>
          </a:xfrm>
          <a:prstGeom prst="rect">
            <a:avLst/>
          </a:prstGeom>
          <a:solidFill>
            <a:srgbClr val="BCA4C3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latin typeface="+mn-lt"/>
                <a:cs typeface="Arial" panose="020B0604020202020204" pitchFamily="34" charset="0"/>
              </a:rPr>
              <a:t>pizza</a:t>
            </a:r>
          </a:p>
        </p:txBody>
      </p:sp>
      <p:sp>
        <p:nvSpPr>
          <p:cNvPr id="2" name="Rectangle 1"/>
          <p:cNvSpPr/>
          <p:nvPr/>
        </p:nvSpPr>
        <p:spPr>
          <a:xfrm>
            <a:off x="521045" y="5775097"/>
            <a:ext cx="8130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 smtClean="0">
                <a:cs typeface="Arial" panose="020B0604020202020204" pitchFamily="34" charset="0"/>
              </a:rPr>
              <a:t>Once you’ve chosen your theme, create a word bank, then start making your two-word phrases. </a:t>
            </a:r>
            <a:endParaRPr lang="en-GB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34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2" grpId="0" animBg="1"/>
      <p:bldP spid="23" grpId="0" animBg="1"/>
      <p:bldP spid="24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400718"/>
            <a:ext cx="7632700" cy="495108"/>
          </a:xfrm>
          <a:prstGeom prst="rect">
            <a:avLst/>
          </a:prstGeom>
          <a:solidFill>
            <a:srgbClr val="873F99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What have we learned about Kennings?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2E7CC49-69A0-D040-88A4-17B706D69AEC}"/>
              </a:ext>
            </a:extLst>
          </p:cNvPr>
          <p:cNvSpPr txBox="1"/>
          <p:nvPr/>
        </p:nvSpPr>
        <p:spPr>
          <a:xfrm>
            <a:off x="755650" y="2395024"/>
            <a:ext cx="7632700" cy="3416320"/>
          </a:xfrm>
          <a:prstGeom prst="rect">
            <a:avLst/>
          </a:prstGeom>
          <a:solidFill>
            <a:srgbClr val="BCA4C3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Kennings are like riddles – they describe a thing</a:t>
            </a:r>
            <a:br>
              <a:rPr lang="en-US" dirty="0"/>
            </a:br>
            <a:r>
              <a:rPr lang="en-US" dirty="0"/>
              <a:t>but don’t tell you its name.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They usually have only two words- a noun plus a noun</a:t>
            </a:r>
            <a:br>
              <a:rPr lang="en-US" dirty="0"/>
            </a:br>
            <a:r>
              <a:rPr lang="en-US" dirty="0"/>
              <a:t>OR a noun plus a verb.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Poetic devices like alliteration can be used.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They’re great when you read them out loud so you can imagine</a:t>
            </a:r>
            <a:br>
              <a:rPr lang="en-US" dirty="0"/>
            </a:br>
            <a:r>
              <a:rPr lang="en-US" dirty="0"/>
              <a:t>the thing being describe.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50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is a kenning?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400718"/>
            <a:ext cx="7632700" cy="772107"/>
          </a:xfrm>
          <a:prstGeom prst="rect">
            <a:avLst/>
          </a:prstGeom>
          <a:solidFill>
            <a:srgbClr val="873F99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Kennings are like riddles.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They describe something without ever saying what it is.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717623E-4141-CE47-87EF-C909F9012A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536" y="2609938"/>
            <a:ext cx="1750947" cy="342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D751C8-B777-6242-8A82-8D29373498D5}"/>
              </a:ext>
            </a:extLst>
          </p:cNvPr>
          <p:cNvSpPr txBox="1"/>
          <p:nvPr/>
        </p:nvSpPr>
        <p:spPr>
          <a:xfrm>
            <a:off x="4054207" y="2402007"/>
            <a:ext cx="4219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Read these phrases out loud.</a:t>
            </a:r>
            <a:br>
              <a:rPr lang="en-US" dirty="0"/>
            </a:br>
            <a:r>
              <a:rPr lang="en-US" dirty="0"/>
              <a:t>What could they be describing?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5D73DE8-8B9A-DC4D-8644-A9439B91CCA0}"/>
              </a:ext>
            </a:extLst>
          </p:cNvPr>
          <p:cNvSpPr txBox="1"/>
          <p:nvPr/>
        </p:nvSpPr>
        <p:spPr>
          <a:xfrm>
            <a:off x="3833869" y="3277520"/>
            <a:ext cx="1432194" cy="369332"/>
          </a:xfrm>
          <a:prstGeom prst="rect">
            <a:avLst/>
          </a:prstGeom>
          <a:solidFill>
            <a:srgbClr val="BCA4C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altLang="en-US" dirty="0"/>
              <a:t>lip-licking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759511A-C0EC-E54E-ADB9-07E3115CD579}"/>
              </a:ext>
            </a:extLst>
          </p:cNvPr>
          <p:cNvSpPr txBox="1"/>
          <p:nvPr/>
        </p:nvSpPr>
        <p:spPr>
          <a:xfrm>
            <a:off x="6489670" y="3640943"/>
            <a:ext cx="1750946" cy="369332"/>
          </a:xfrm>
          <a:prstGeom prst="rect">
            <a:avLst/>
          </a:prstGeom>
          <a:solidFill>
            <a:srgbClr val="BCA4C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altLang="en-US" dirty="0"/>
              <a:t>sauce-swirling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63F2212-4798-DA42-9272-F6D7669A16C1}"/>
              </a:ext>
            </a:extLst>
          </p:cNvPr>
          <p:cNvSpPr txBox="1"/>
          <p:nvPr/>
        </p:nvSpPr>
        <p:spPr>
          <a:xfrm>
            <a:off x="4693185" y="4139772"/>
            <a:ext cx="1641514" cy="369332"/>
          </a:xfrm>
          <a:prstGeom prst="rect">
            <a:avLst/>
          </a:prstGeom>
          <a:solidFill>
            <a:srgbClr val="BCA4C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altLang="en-US" dirty="0"/>
              <a:t>chin-dripping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84919FC-32BE-6F4B-963B-D9A94B6679AF}"/>
              </a:ext>
            </a:extLst>
          </p:cNvPr>
          <p:cNvSpPr txBox="1"/>
          <p:nvPr/>
        </p:nvSpPr>
        <p:spPr>
          <a:xfrm>
            <a:off x="4159235" y="4937861"/>
            <a:ext cx="1641514" cy="369332"/>
          </a:xfrm>
          <a:prstGeom prst="rect">
            <a:avLst/>
          </a:prstGeom>
          <a:solidFill>
            <a:srgbClr val="BCA4C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altLang="en-US" dirty="0"/>
              <a:t>flake-holding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F5A893B-2572-2F46-BC8D-DA1E9394A548}"/>
              </a:ext>
            </a:extLst>
          </p:cNvPr>
          <p:cNvSpPr txBox="1"/>
          <p:nvPr/>
        </p:nvSpPr>
        <p:spPr>
          <a:xfrm>
            <a:off x="6841473" y="4673840"/>
            <a:ext cx="1432194" cy="369332"/>
          </a:xfrm>
          <a:prstGeom prst="rect">
            <a:avLst/>
          </a:prstGeom>
          <a:solidFill>
            <a:srgbClr val="BCA4C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altLang="en-US" dirty="0"/>
              <a:t>cone-filling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7D338AA-9C7C-034F-9128-EF65EB267935}"/>
              </a:ext>
            </a:extLst>
          </p:cNvPr>
          <p:cNvSpPr txBox="1"/>
          <p:nvPr/>
        </p:nvSpPr>
        <p:spPr>
          <a:xfrm>
            <a:off x="5221994" y="5570005"/>
            <a:ext cx="1883886" cy="369332"/>
          </a:xfrm>
          <a:prstGeom prst="rect">
            <a:avLst/>
          </a:prstGeom>
          <a:solidFill>
            <a:srgbClr val="BCA4C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altLang="en-US" dirty="0"/>
              <a:t>tongue-freezing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is a kenning?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400718"/>
            <a:ext cx="7632700" cy="495108"/>
          </a:xfrm>
          <a:prstGeom prst="rect">
            <a:avLst/>
          </a:prstGeom>
          <a:solidFill>
            <a:srgbClr val="873F99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How about these?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717623E-4141-CE47-87EF-C909F9012A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50" y="2817649"/>
            <a:ext cx="2689691" cy="21606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5D73DE8-8B9A-DC4D-8644-A9439B91CCA0}"/>
              </a:ext>
            </a:extLst>
          </p:cNvPr>
          <p:cNvSpPr txBox="1"/>
          <p:nvPr/>
        </p:nvSpPr>
        <p:spPr>
          <a:xfrm>
            <a:off x="3977088" y="2663599"/>
            <a:ext cx="1432194" cy="369332"/>
          </a:xfrm>
          <a:prstGeom prst="rect">
            <a:avLst/>
          </a:prstGeom>
          <a:solidFill>
            <a:srgbClr val="BCA4C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altLang="en-US" dirty="0"/>
              <a:t>tail-</a:t>
            </a:r>
            <a:r>
              <a:rPr lang="en-GB" altLang="en-US" dirty="0" err="1"/>
              <a:t>wagger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759511A-C0EC-E54E-ADB9-07E3115CD579}"/>
              </a:ext>
            </a:extLst>
          </p:cNvPr>
          <p:cNvSpPr txBox="1"/>
          <p:nvPr/>
        </p:nvSpPr>
        <p:spPr>
          <a:xfrm>
            <a:off x="6637404" y="3059668"/>
            <a:ext cx="1750946" cy="369332"/>
          </a:xfrm>
          <a:prstGeom prst="rect">
            <a:avLst/>
          </a:prstGeom>
          <a:solidFill>
            <a:srgbClr val="BCA4C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altLang="en-US" dirty="0"/>
              <a:t>face-licker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63F2212-4798-DA42-9272-F6D7669A16C1}"/>
              </a:ext>
            </a:extLst>
          </p:cNvPr>
          <p:cNvSpPr txBox="1"/>
          <p:nvPr/>
        </p:nvSpPr>
        <p:spPr>
          <a:xfrm>
            <a:off x="4693185" y="3780904"/>
            <a:ext cx="1641514" cy="369332"/>
          </a:xfrm>
          <a:prstGeom prst="rect">
            <a:avLst/>
          </a:prstGeom>
          <a:solidFill>
            <a:srgbClr val="BCA4C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altLang="en-US" dirty="0"/>
              <a:t>ball-catcher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84919FC-32BE-6F4B-963B-D9A94B6679AF}"/>
              </a:ext>
            </a:extLst>
          </p:cNvPr>
          <p:cNvSpPr txBox="1"/>
          <p:nvPr/>
        </p:nvSpPr>
        <p:spPr>
          <a:xfrm>
            <a:off x="3707543" y="4673840"/>
            <a:ext cx="1971284" cy="369332"/>
          </a:xfrm>
          <a:prstGeom prst="rect">
            <a:avLst/>
          </a:prstGeom>
          <a:solidFill>
            <a:srgbClr val="BCA4C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altLang="en-US" dirty="0"/>
              <a:t>house-guardian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F5A893B-2572-2F46-BC8D-DA1E9394A548}"/>
              </a:ext>
            </a:extLst>
          </p:cNvPr>
          <p:cNvSpPr txBox="1"/>
          <p:nvPr/>
        </p:nvSpPr>
        <p:spPr>
          <a:xfrm>
            <a:off x="6841473" y="4673840"/>
            <a:ext cx="1432194" cy="369332"/>
          </a:xfrm>
          <a:prstGeom prst="rect">
            <a:avLst/>
          </a:prstGeom>
          <a:solidFill>
            <a:srgbClr val="BCA4C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altLang="en-US" dirty="0"/>
              <a:t>furry-friend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7D338AA-9C7C-034F-9128-EF65EB267935}"/>
              </a:ext>
            </a:extLst>
          </p:cNvPr>
          <p:cNvSpPr txBox="1"/>
          <p:nvPr/>
        </p:nvSpPr>
        <p:spPr>
          <a:xfrm>
            <a:off x="5221994" y="5570005"/>
            <a:ext cx="1443211" cy="369332"/>
          </a:xfrm>
          <a:prstGeom prst="rect">
            <a:avLst/>
          </a:prstGeom>
          <a:solidFill>
            <a:srgbClr val="BCA4C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altLang="en-US" dirty="0"/>
              <a:t>cat-chaser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90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is a kenning?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400718"/>
            <a:ext cx="7632700" cy="495108"/>
          </a:xfrm>
          <a:prstGeom prst="rect">
            <a:avLst/>
          </a:prstGeom>
          <a:solidFill>
            <a:srgbClr val="873F99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What did you notice about the poems?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D917D97-FB20-0440-8DAD-3CE33A38C9DE}"/>
              </a:ext>
            </a:extLst>
          </p:cNvPr>
          <p:cNvSpPr/>
          <p:nvPr/>
        </p:nvSpPr>
        <p:spPr>
          <a:xfrm>
            <a:off x="755650" y="2148289"/>
            <a:ext cx="3342625" cy="4087258"/>
          </a:xfrm>
          <a:prstGeom prst="rect">
            <a:avLst/>
          </a:prstGeom>
          <a:solidFill>
            <a:srgbClr val="BCA4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717623E-4141-CE47-87EF-C909F9012A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4215" y="5012588"/>
            <a:ext cx="1701111" cy="13665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5D73DE8-8B9A-DC4D-8644-A9439B91CCA0}"/>
              </a:ext>
            </a:extLst>
          </p:cNvPr>
          <p:cNvSpPr txBox="1"/>
          <p:nvPr/>
        </p:nvSpPr>
        <p:spPr>
          <a:xfrm>
            <a:off x="874580" y="2506112"/>
            <a:ext cx="31245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dirty="0"/>
              <a:t>tail-wager</a:t>
            </a:r>
          </a:p>
          <a:p>
            <a:pPr algn="ctr"/>
            <a:endParaRPr lang="en-GB" altLang="en-US" dirty="0"/>
          </a:p>
          <a:p>
            <a:pPr algn="ctr"/>
            <a:r>
              <a:rPr lang="en-US" dirty="0"/>
              <a:t>face-licker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ball-catcher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house-guardian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furry-friend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cat-chaser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BE658E5-FE1F-4A41-B59A-6EA50BB7DF47}"/>
              </a:ext>
            </a:extLst>
          </p:cNvPr>
          <p:cNvSpPr/>
          <p:nvPr/>
        </p:nvSpPr>
        <p:spPr>
          <a:xfrm>
            <a:off x="5030195" y="2148289"/>
            <a:ext cx="3342625" cy="4087258"/>
          </a:xfrm>
          <a:prstGeom prst="rect">
            <a:avLst/>
          </a:prstGeom>
          <a:solidFill>
            <a:srgbClr val="BCA4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D70BAD6-9942-BC4E-AF6F-D2B2C16D01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0424" y="4133152"/>
            <a:ext cx="1146849" cy="224595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14A9738-F7E1-864E-917B-BEF8CAEDEBC8}"/>
              </a:ext>
            </a:extLst>
          </p:cNvPr>
          <p:cNvSpPr txBox="1"/>
          <p:nvPr/>
        </p:nvSpPr>
        <p:spPr>
          <a:xfrm>
            <a:off x="5149125" y="2506112"/>
            <a:ext cx="31245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dirty="0"/>
              <a:t>lip-licking</a:t>
            </a:r>
          </a:p>
          <a:p>
            <a:pPr algn="ctr"/>
            <a:endParaRPr lang="en-GB" altLang="en-US" dirty="0"/>
          </a:p>
          <a:p>
            <a:pPr algn="ctr"/>
            <a:r>
              <a:rPr lang="en-US" dirty="0"/>
              <a:t>chin-dripping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sauce-swirling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cone-filling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flake-holding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tongue-freezing</a:t>
            </a:r>
          </a:p>
        </p:txBody>
      </p:sp>
    </p:spTree>
    <p:extLst>
      <p:ext uri="{BB962C8B-B14F-4D97-AF65-F5344CB8AC3E}">
        <p14:creationId xmlns:p14="http://schemas.microsoft.com/office/powerpoint/2010/main" val="292712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is a kenning?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400718"/>
            <a:ext cx="7632700" cy="495108"/>
          </a:xfrm>
          <a:prstGeom prst="rect">
            <a:avLst/>
          </a:prstGeom>
          <a:solidFill>
            <a:srgbClr val="873F99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What did you notice about the phrases in each poem?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D917D97-FB20-0440-8DAD-3CE33A38C9DE}"/>
              </a:ext>
            </a:extLst>
          </p:cNvPr>
          <p:cNvSpPr/>
          <p:nvPr/>
        </p:nvSpPr>
        <p:spPr>
          <a:xfrm>
            <a:off x="755650" y="2148289"/>
            <a:ext cx="3342625" cy="4087258"/>
          </a:xfrm>
          <a:prstGeom prst="rect">
            <a:avLst/>
          </a:prstGeom>
          <a:solidFill>
            <a:srgbClr val="BCA4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717623E-4141-CE47-87EF-C909F9012A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4215" y="5012588"/>
            <a:ext cx="1701111" cy="13665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5D73DE8-8B9A-DC4D-8644-A9439B91CCA0}"/>
              </a:ext>
            </a:extLst>
          </p:cNvPr>
          <p:cNvSpPr txBox="1"/>
          <p:nvPr/>
        </p:nvSpPr>
        <p:spPr>
          <a:xfrm>
            <a:off x="874580" y="3393764"/>
            <a:ext cx="3124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house-guardian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furry-friend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BE658E5-FE1F-4A41-B59A-6EA50BB7DF47}"/>
              </a:ext>
            </a:extLst>
          </p:cNvPr>
          <p:cNvSpPr/>
          <p:nvPr/>
        </p:nvSpPr>
        <p:spPr>
          <a:xfrm>
            <a:off x="5030195" y="2148289"/>
            <a:ext cx="3342625" cy="4087258"/>
          </a:xfrm>
          <a:prstGeom prst="rect">
            <a:avLst/>
          </a:prstGeom>
          <a:solidFill>
            <a:srgbClr val="BCA4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D70BAD6-9942-BC4E-AF6F-D2B2C16D01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0424" y="4133152"/>
            <a:ext cx="1146849" cy="224595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14A9738-F7E1-864E-917B-BEF8CAEDEBC8}"/>
              </a:ext>
            </a:extLst>
          </p:cNvPr>
          <p:cNvSpPr txBox="1"/>
          <p:nvPr/>
        </p:nvSpPr>
        <p:spPr>
          <a:xfrm>
            <a:off x="5149125" y="3284888"/>
            <a:ext cx="3124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dirty="0"/>
              <a:t>lip-licking</a:t>
            </a:r>
          </a:p>
          <a:p>
            <a:pPr algn="ctr"/>
            <a:endParaRPr lang="en-GB" altLang="en-US" dirty="0"/>
          </a:p>
          <a:p>
            <a:pPr algn="ctr"/>
            <a:r>
              <a:rPr lang="en-US" dirty="0"/>
              <a:t>chin-dripping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E02845F-506D-9545-A9A2-B7EF76F5A66D}"/>
              </a:ext>
            </a:extLst>
          </p:cNvPr>
          <p:cNvSpPr txBox="1"/>
          <p:nvPr/>
        </p:nvSpPr>
        <p:spPr>
          <a:xfrm>
            <a:off x="1863934" y="2091159"/>
            <a:ext cx="2610362" cy="923330"/>
          </a:xfrm>
          <a:prstGeom prst="rect">
            <a:avLst/>
          </a:prstGeom>
          <a:solidFill>
            <a:srgbClr val="873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Each line of the poem is made of a two-word phrase.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A9C5784-83A4-FD4E-BB38-53478BEC98E6}"/>
              </a:ext>
            </a:extLst>
          </p:cNvPr>
          <p:cNvSpPr txBox="1"/>
          <p:nvPr/>
        </p:nvSpPr>
        <p:spPr>
          <a:xfrm>
            <a:off x="4725742" y="4517464"/>
            <a:ext cx="2610362" cy="1200329"/>
          </a:xfrm>
          <a:prstGeom prst="rect">
            <a:avLst/>
          </a:prstGeom>
          <a:solidFill>
            <a:srgbClr val="873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Here the phrases are made up of a noun + a verb (the verb usually ends in -</a:t>
            </a:r>
            <a:r>
              <a:rPr lang="en-US" dirty="0" err="1">
                <a:solidFill>
                  <a:schemeClr val="bg1"/>
                </a:solidFill>
              </a:rPr>
              <a:t>ing</a:t>
            </a:r>
            <a:r>
              <a:rPr lang="en-US" dirty="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B592E28-0D1C-794D-95B0-7F13147D1FA4}"/>
              </a:ext>
            </a:extLst>
          </p:cNvPr>
          <p:cNvSpPr txBox="1"/>
          <p:nvPr/>
        </p:nvSpPr>
        <p:spPr>
          <a:xfrm>
            <a:off x="4725742" y="2118757"/>
            <a:ext cx="2610362" cy="646331"/>
          </a:xfrm>
          <a:prstGeom prst="rect">
            <a:avLst/>
          </a:prstGeom>
          <a:solidFill>
            <a:srgbClr val="873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words are joined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by a hyphen.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A12CC7D-6ED6-E244-BC7F-8FE9DED0E4A1}"/>
              </a:ext>
            </a:extLst>
          </p:cNvPr>
          <p:cNvSpPr txBox="1"/>
          <p:nvPr/>
        </p:nvSpPr>
        <p:spPr>
          <a:xfrm>
            <a:off x="590573" y="4655964"/>
            <a:ext cx="2610362" cy="923330"/>
          </a:xfrm>
          <a:prstGeom prst="rect">
            <a:avLst/>
          </a:prstGeom>
          <a:solidFill>
            <a:srgbClr val="873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Here the phrases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are made up of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 noun + a noun.</a:t>
            </a:r>
          </a:p>
        </p:txBody>
      </p:sp>
    </p:spTree>
    <p:extLst>
      <p:ext uri="{BB962C8B-B14F-4D97-AF65-F5344CB8AC3E}">
        <p14:creationId xmlns:p14="http://schemas.microsoft.com/office/powerpoint/2010/main" val="190397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en-GB" altLang="en-US" sz="3600" dirty="0">
                <a:latin typeface="+mn-lt"/>
              </a:rPr>
              <a:t>Did you know?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5D73DE8-8B9A-DC4D-8644-A9439B91CCA0}"/>
              </a:ext>
            </a:extLst>
          </p:cNvPr>
          <p:cNvSpPr txBox="1"/>
          <p:nvPr/>
        </p:nvSpPr>
        <p:spPr>
          <a:xfrm>
            <a:off x="606487" y="4528537"/>
            <a:ext cx="3697420" cy="1477328"/>
          </a:xfrm>
          <a:prstGeom prst="rect">
            <a:avLst/>
          </a:prstGeom>
          <a:solidFill>
            <a:srgbClr val="BCA4C3"/>
          </a:solidFill>
        </p:spPr>
        <p:txBody>
          <a:bodyPr wrap="square" rtlCol="0">
            <a:spAutoFit/>
          </a:bodyPr>
          <a:lstStyle/>
          <a:p>
            <a:r>
              <a:rPr lang="en-GB" altLang="en-US" dirty="0"/>
              <a:t>The word ‘kenning’</a:t>
            </a:r>
            <a:br>
              <a:rPr lang="en-GB" altLang="en-US" dirty="0"/>
            </a:br>
            <a:r>
              <a:rPr lang="en-GB" altLang="en-US" dirty="0"/>
              <a:t>derives from the Old Norse</a:t>
            </a:r>
            <a:br>
              <a:rPr lang="en-GB" altLang="en-US" dirty="0"/>
            </a:br>
            <a:r>
              <a:rPr lang="en-GB" altLang="en-US" dirty="0"/>
              <a:t>word ‘</a:t>
            </a:r>
            <a:r>
              <a:rPr lang="en-GB" altLang="en-US" dirty="0" err="1"/>
              <a:t>kenna</a:t>
            </a:r>
            <a:r>
              <a:rPr lang="en-GB" altLang="en-US" dirty="0"/>
              <a:t> </a:t>
            </a:r>
            <a:r>
              <a:rPr lang="en-GB" altLang="en-US" dirty="0" err="1"/>
              <a:t>eitt</a:t>
            </a:r>
            <a:r>
              <a:rPr lang="en-GB" altLang="en-US" dirty="0"/>
              <a:t> </a:t>
            </a:r>
            <a:r>
              <a:rPr lang="en-GB" altLang="en-US" dirty="0" err="1"/>
              <a:t>við</a:t>
            </a:r>
            <a:r>
              <a:rPr lang="en-GB" altLang="en-US" dirty="0"/>
              <a:t>’, which means ‘to express a thing</a:t>
            </a:r>
            <a:br>
              <a:rPr lang="en-GB" altLang="en-US" dirty="0"/>
            </a:br>
            <a:r>
              <a:rPr lang="en-GB" altLang="en-US" dirty="0"/>
              <a:t>in terms of another’.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61A9B6B-D17E-7246-A3D9-3242AA613E1C}"/>
              </a:ext>
            </a:extLst>
          </p:cNvPr>
          <p:cNvSpPr txBox="1"/>
          <p:nvPr/>
        </p:nvSpPr>
        <p:spPr>
          <a:xfrm>
            <a:off x="5133858" y="3976075"/>
            <a:ext cx="3427813" cy="1754326"/>
          </a:xfrm>
          <a:prstGeom prst="rect">
            <a:avLst/>
          </a:prstGeom>
          <a:solidFill>
            <a:srgbClr val="BCA4C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altLang="en-US" dirty="0"/>
              <a:t>Kennings came into our language via the Anglo-Saxon and Norse cultures.</a:t>
            </a:r>
            <a:br>
              <a:rPr lang="en-GB" altLang="en-US" dirty="0"/>
            </a:br>
            <a:r>
              <a:rPr lang="en-GB" altLang="en-US" dirty="0"/>
              <a:t>These people came from</a:t>
            </a:r>
            <a:br>
              <a:rPr lang="en-GB" altLang="en-US" dirty="0"/>
            </a:br>
            <a:r>
              <a:rPr lang="en-GB" altLang="en-US" dirty="0"/>
              <a:t>what is now Scandinavia and northern Germany.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B99075-75AF-7744-A8A1-F54274B37597}"/>
              </a:ext>
            </a:extLst>
          </p:cNvPr>
          <p:cNvSpPr txBox="1"/>
          <p:nvPr/>
        </p:nvSpPr>
        <p:spPr>
          <a:xfrm>
            <a:off x="1190971" y="1674674"/>
            <a:ext cx="3427814" cy="1754326"/>
          </a:xfrm>
          <a:prstGeom prst="rect">
            <a:avLst/>
          </a:prstGeom>
          <a:solidFill>
            <a:srgbClr val="BCA4C3"/>
          </a:solidFill>
        </p:spPr>
        <p:txBody>
          <a:bodyPr wrap="square" rtlCol="0">
            <a:spAutoFit/>
          </a:bodyPr>
          <a:lstStyle/>
          <a:p>
            <a:r>
              <a:rPr lang="en-GB" altLang="en-US" dirty="0"/>
              <a:t>The two-word format for a kenning relates to the Old Norse tradition of naming things like weapons,</a:t>
            </a:r>
            <a:br>
              <a:rPr lang="en-GB" altLang="en-US" dirty="0"/>
            </a:br>
            <a:r>
              <a:rPr lang="en-GB" altLang="en-US" dirty="0"/>
              <a:t>e.g. </a:t>
            </a:r>
            <a:r>
              <a:rPr lang="en-GB" altLang="en-US" b="1" dirty="0"/>
              <a:t>Skull-Splitter</a:t>
            </a:r>
            <a:br>
              <a:rPr lang="en-GB" altLang="en-US" b="1" dirty="0"/>
            </a:br>
            <a:r>
              <a:rPr lang="en-GB" altLang="en-US" dirty="0"/>
              <a:t>or  </a:t>
            </a:r>
            <a:r>
              <a:rPr lang="en-GB" altLang="en-US" b="1" dirty="0"/>
              <a:t>Blood-Taker</a:t>
            </a:r>
            <a:r>
              <a:rPr lang="en-GB" altLang="en-US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467912C-2F75-D841-B47B-9CB379D245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50640" y="1403649"/>
            <a:ext cx="3427814" cy="476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9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>
                <a:latin typeface="+mn-lt"/>
              </a:rPr>
              <a:t>We even use them</a:t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in everyday language!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D917D97-FB20-0440-8DAD-3CE33A38C9DE}"/>
              </a:ext>
            </a:extLst>
          </p:cNvPr>
          <p:cNvSpPr/>
          <p:nvPr/>
        </p:nvSpPr>
        <p:spPr>
          <a:xfrm>
            <a:off x="887852" y="1878643"/>
            <a:ext cx="3342625" cy="4087258"/>
          </a:xfrm>
          <a:prstGeom prst="rect">
            <a:avLst/>
          </a:prstGeom>
          <a:solidFill>
            <a:srgbClr val="BCA4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BE658E5-FE1F-4A41-B59A-6EA50BB7DF47}"/>
              </a:ext>
            </a:extLst>
          </p:cNvPr>
          <p:cNvSpPr/>
          <p:nvPr/>
        </p:nvSpPr>
        <p:spPr>
          <a:xfrm>
            <a:off x="4913525" y="1878643"/>
            <a:ext cx="3342625" cy="4087258"/>
          </a:xfrm>
          <a:prstGeom prst="rect">
            <a:avLst/>
          </a:prstGeom>
          <a:solidFill>
            <a:srgbClr val="BCA4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B8A6331-AA42-214C-A534-0ACBF5B241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39" y="2322780"/>
            <a:ext cx="937191" cy="36431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DA8AB5A-5546-AC45-9120-937E0849FA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128" y="3111260"/>
            <a:ext cx="2506128" cy="285464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EB6F4D8-E15E-9F46-9975-61E5611EA3D7}"/>
              </a:ext>
            </a:extLst>
          </p:cNvPr>
          <p:cNvSpPr txBox="1"/>
          <p:nvPr/>
        </p:nvSpPr>
        <p:spPr>
          <a:xfrm>
            <a:off x="1005533" y="2021862"/>
            <a:ext cx="1938970" cy="923330"/>
          </a:xfrm>
          <a:prstGeom prst="rect">
            <a:avLst/>
          </a:prstGeom>
          <a:solidFill>
            <a:srgbClr val="873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How do we describe a very tall building?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9BD4438-14A9-AB43-9E32-813B191C9E0B}"/>
              </a:ext>
            </a:extLst>
          </p:cNvPr>
          <p:cNvSpPr txBox="1"/>
          <p:nvPr/>
        </p:nvSpPr>
        <p:spPr>
          <a:xfrm>
            <a:off x="1037518" y="5326923"/>
            <a:ext cx="1561397" cy="369332"/>
          </a:xfrm>
          <a:prstGeom prst="rect">
            <a:avLst/>
          </a:prstGeom>
          <a:solidFill>
            <a:srgbClr val="873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sky-scraper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0A10980-735E-BA45-A165-C19C38452946}"/>
              </a:ext>
            </a:extLst>
          </p:cNvPr>
          <p:cNvSpPr txBox="1"/>
          <p:nvPr/>
        </p:nvSpPr>
        <p:spPr>
          <a:xfrm>
            <a:off x="5042222" y="2021862"/>
            <a:ext cx="1938970" cy="923330"/>
          </a:xfrm>
          <a:prstGeom prst="rect">
            <a:avLst/>
          </a:prstGeom>
          <a:solidFill>
            <a:srgbClr val="873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 really sad film or story is often called a...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81235B-D151-0D40-ADC4-7FBE3C854E91}"/>
              </a:ext>
            </a:extLst>
          </p:cNvPr>
          <p:cNvSpPr txBox="1"/>
          <p:nvPr/>
        </p:nvSpPr>
        <p:spPr>
          <a:xfrm>
            <a:off x="5003412" y="5326923"/>
            <a:ext cx="1561397" cy="369332"/>
          </a:xfrm>
          <a:prstGeom prst="rect">
            <a:avLst/>
          </a:prstGeom>
          <a:solidFill>
            <a:srgbClr val="873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tear-jerker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7FB7067-38F7-EF43-92B3-CF49FBE50079}"/>
              </a:ext>
            </a:extLst>
          </p:cNvPr>
          <p:cNvSpPr txBox="1"/>
          <p:nvPr/>
        </p:nvSpPr>
        <p:spPr>
          <a:xfrm>
            <a:off x="1245059" y="3544175"/>
            <a:ext cx="2707712" cy="1200329"/>
          </a:xfrm>
          <a:prstGeom prst="rect">
            <a:avLst/>
          </a:prstGeom>
          <a:solidFill>
            <a:srgbClr val="873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Oh look – here’s some alliteration! Other poetic devices can also be found in kennings.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D0927E33-B41B-A748-8260-6CE267688A27}"/>
              </a:ext>
            </a:extLst>
          </p:cNvPr>
          <p:cNvCxnSpPr>
            <a:cxnSpLocks/>
          </p:cNvCxnSpPr>
          <p:nvPr/>
        </p:nvCxnSpPr>
        <p:spPr>
          <a:xfrm flipH="1">
            <a:off x="1818216" y="4610724"/>
            <a:ext cx="712117" cy="716199"/>
          </a:xfrm>
          <a:prstGeom prst="straightConnector1">
            <a:avLst/>
          </a:prstGeom>
          <a:ln w="47625">
            <a:solidFill>
              <a:srgbClr val="873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35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6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this kenning about?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006764" y="1305342"/>
            <a:ext cx="229061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/>
              <a:t>BEwARe</a:t>
            </a:r>
            <a:r>
              <a:rPr lang="en-GB" b="1" dirty="0"/>
              <a:t>!</a:t>
            </a:r>
            <a:endParaRPr lang="en-GB" dirty="0"/>
          </a:p>
          <a:p>
            <a:r>
              <a:rPr lang="en-GB" i="1" dirty="0"/>
              <a:t>by James Carter</a:t>
            </a:r>
            <a:endParaRPr lang="en-GB" dirty="0"/>
          </a:p>
          <a:p>
            <a:r>
              <a:rPr lang="en-GB" dirty="0"/>
              <a:t>There's a ...</a:t>
            </a:r>
          </a:p>
          <a:p>
            <a:r>
              <a:rPr lang="en-GB" dirty="0"/>
              <a:t>jaw-snapper</a:t>
            </a:r>
          </a:p>
          <a:p>
            <a:r>
              <a:rPr lang="en-GB" dirty="0"/>
              <a:t>teeth-</a:t>
            </a:r>
            <a:r>
              <a:rPr lang="en-GB" dirty="0" err="1"/>
              <a:t>gnasher</a:t>
            </a:r>
            <a:endParaRPr lang="en-GB" dirty="0"/>
          </a:p>
          <a:p>
            <a:r>
              <a:rPr lang="en-GB" dirty="0"/>
              <a:t>river-swimmer</a:t>
            </a:r>
          </a:p>
          <a:p>
            <a:r>
              <a:rPr lang="en-GB" dirty="0"/>
              <a:t>dives-for-dinner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fish-catcher</a:t>
            </a:r>
          </a:p>
          <a:p>
            <a:r>
              <a:rPr lang="en-GB" dirty="0"/>
              <a:t>back-scratcher</a:t>
            </a:r>
          </a:p>
          <a:p>
            <a:r>
              <a:rPr lang="en-GB" dirty="0"/>
              <a:t>cave-seeker</a:t>
            </a:r>
          </a:p>
          <a:p>
            <a:r>
              <a:rPr lang="en-GB" dirty="0"/>
              <a:t>winter-sleeper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forest-dweller</a:t>
            </a:r>
          </a:p>
          <a:p>
            <a:r>
              <a:rPr lang="en-GB" dirty="0"/>
              <a:t>grizzly-fella</a:t>
            </a:r>
          </a:p>
        </p:txBody>
      </p:sp>
      <p:pic>
        <p:nvPicPr>
          <p:cNvPr id="1026" name="Picture 2" descr="Image result for grizzly bear 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344" y="2115128"/>
            <a:ext cx="3328076" cy="208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38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Let’s have a go!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400718"/>
            <a:ext cx="7632700" cy="495108"/>
          </a:xfrm>
          <a:prstGeom prst="rect">
            <a:avLst/>
          </a:prstGeom>
          <a:solidFill>
            <a:srgbClr val="873F99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How can we write a kenning?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717623E-4141-CE47-87EF-C909F9012A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328" y="3067509"/>
            <a:ext cx="2124461" cy="19883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F7BF1DE-AFAF-3440-8600-85C3677B8DC6}"/>
              </a:ext>
            </a:extLst>
          </p:cNvPr>
          <p:cNvSpPr/>
          <p:nvPr/>
        </p:nvSpPr>
        <p:spPr>
          <a:xfrm>
            <a:off x="446181" y="2095614"/>
            <a:ext cx="4752784" cy="772107"/>
          </a:xfrm>
          <a:prstGeom prst="rect">
            <a:avLst/>
          </a:prstGeom>
          <a:solidFill>
            <a:srgbClr val="BCA4C3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First, we need to choose a theme. </a:t>
            </a:r>
            <a:br>
              <a:rPr lang="en-GB" dirty="0"/>
            </a:br>
            <a:r>
              <a:rPr lang="en-GB" dirty="0"/>
              <a:t>(It doesn’t have to be gory, like the Vikings!)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55124B4-4808-5441-9E3A-3B60E7521B69}"/>
              </a:ext>
            </a:extLst>
          </p:cNvPr>
          <p:cNvSpPr/>
          <p:nvPr/>
        </p:nvSpPr>
        <p:spPr>
          <a:xfrm>
            <a:off x="4561476" y="4074468"/>
            <a:ext cx="4137831" cy="772107"/>
          </a:xfrm>
          <a:prstGeom prst="rect">
            <a:avLst/>
          </a:prstGeom>
          <a:solidFill>
            <a:srgbClr val="BCA4C3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Then, we brainstorm lots of words or phrases associated with that theme…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68FCCC9-F7DB-8741-8001-625AFC20A0BF}"/>
              </a:ext>
            </a:extLst>
          </p:cNvPr>
          <p:cNvSpPr/>
          <p:nvPr/>
        </p:nvSpPr>
        <p:spPr>
          <a:xfrm>
            <a:off x="2833590" y="3134858"/>
            <a:ext cx="1084167" cy="710552"/>
          </a:xfrm>
          <a:prstGeom prst="rect">
            <a:avLst/>
          </a:prstGeom>
          <a:solidFill>
            <a:srgbClr val="873F99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cat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="" xmlns:a16="http://schemas.microsoft.com/office/drawing/2014/main" id="{5E7E16F9-9F65-C048-A431-0CDAECCE3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966" y="5248426"/>
            <a:ext cx="7717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  <a:cs typeface="Arial" panose="020B0604020202020204" pitchFamily="34" charset="0"/>
              </a:rPr>
              <a:t>mice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="" xmlns:a16="http://schemas.microsoft.com/office/drawing/2014/main" id="{BB905C33-2039-A14E-8041-D4346ABE3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0952" y="5052068"/>
            <a:ext cx="14016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  <a:cs typeface="Arial" panose="020B0604020202020204" pitchFamily="34" charset="0"/>
              </a:rPr>
              <a:t>drinks milk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="" xmlns:a16="http://schemas.microsoft.com/office/drawing/2014/main" id="{4AA68C6A-1FE2-E94E-96C2-FF6CEB2E1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0527" y="5186955"/>
            <a:ext cx="8756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  <a:cs typeface="Arial" panose="020B0604020202020204" pitchFamily="34" charset="0"/>
              </a:rPr>
              <a:t>nuzzle</a:t>
            </a:r>
          </a:p>
        </p:txBody>
      </p:sp>
      <p:sp>
        <p:nvSpPr>
          <p:cNvPr id="16" name="TextBox 3">
            <a:extLst>
              <a:ext uri="{FF2B5EF4-FFF2-40B4-BE49-F238E27FC236}">
                <a16:creationId xmlns="" xmlns:a16="http://schemas.microsoft.com/office/drawing/2014/main" id="{E1D88B64-8BB2-8647-8B4C-1F1B17EDD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4771" y="5819935"/>
            <a:ext cx="7805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  <a:cs typeface="Arial" panose="020B0604020202020204" pitchFamily="34" charset="0"/>
              </a:rPr>
              <a:t>purr</a:t>
            </a:r>
          </a:p>
        </p:txBody>
      </p:sp>
      <p:sp>
        <p:nvSpPr>
          <p:cNvPr id="17" name="TextBox 3">
            <a:extLst>
              <a:ext uri="{FF2B5EF4-FFF2-40B4-BE49-F238E27FC236}">
                <a16:creationId xmlns="" xmlns:a16="http://schemas.microsoft.com/office/drawing/2014/main" id="{F6FDCD04-A30D-C547-8078-531838793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283" y="5557963"/>
            <a:ext cx="8652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  <a:cs typeface="Arial" panose="020B0604020202020204" pitchFamily="34" charset="0"/>
              </a:rPr>
              <a:t>stalk</a:t>
            </a:r>
          </a:p>
        </p:txBody>
      </p:sp>
      <p:sp>
        <p:nvSpPr>
          <p:cNvPr id="22" name="TextBox 3">
            <a:extLst>
              <a:ext uri="{FF2B5EF4-FFF2-40B4-BE49-F238E27FC236}">
                <a16:creationId xmlns="" xmlns:a16="http://schemas.microsoft.com/office/drawing/2014/main" id="{ACB818A4-27C0-5249-B2C1-0A9BEB73A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522" y="5343799"/>
            <a:ext cx="14016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  <a:cs typeface="Arial" panose="020B0604020202020204" pitchFamily="34" charset="0"/>
              </a:rPr>
              <a:t>sleeps a lot</a:t>
            </a:r>
          </a:p>
        </p:txBody>
      </p:sp>
      <p:sp>
        <p:nvSpPr>
          <p:cNvPr id="23" name="TextBox 3">
            <a:extLst>
              <a:ext uri="{FF2B5EF4-FFF2-40B4-BE49-F238E27FC236}">
                <a16:creationId xmlns="" xmlns:a16="http://schemas.microsoft.com/office/drawing/2014/main" id="{EC3FBCCA-00A7-D449-9359-371D3ED8A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0586" y="5343799"/>
            <a:ext cx="6118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  <a:cs typeface="Arial" panose="020B0604020202020204" pitchFamily="34" charset="0"/>
              </a:rPr>
              <a:t>fur</a:t>
            </a:r>
          </a:p>
        </p:txBody>
      </p:sp>
      <p:sp>
        <p:nvSpPr>
          <p:cNvPr id="24" name="TextBox 3">
            <a:extLst>
              <a:ext uri="{FF2B5EF4-FFF2-40B4-BE49-F238E27FC236}">
                <a16:creationId xmlns="" xmlns:a16="http://schemas.microsoft.com/office/drawing/2014/main" id="{040FE7C5-DBA1-124B-9A8B-9468F3A9F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571" y="5539482"/>
            <a:ext cx="10443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  <a:cs typeface="Arial" panose="020B0604020202020204" pitchFamily="34" charset="0"/>
              </a:rPr>
              <a:t>scratch</a:t>
            </a:r>
          </a:p>
        </p:txBody>
      </p:sp>
      <p:sp>
        <p:nvSpPr>
          <p:cNvPr id="25" name="TextBox 3">
            <a:extLst>
              <a:ext uri="{FF2B5EF4-FFF2-40B4-BE49-F238E27FC236}">
                <a16:creationId xmlns="" xmlns:a16="http://schemas.microsoft.com/office/drawing/2014/main" id="{F3FFA492-2D2B-8B48-9322-5A976ACFF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386" y="5716287"/>
            <a:ext cx="14500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  <a:cs typeface="Arial" panose="020B0604020202020204" pitchFamily="34" charset="0"/>
              </a:rPr>
              <a:t>rubs ankles</a:t>
            </a:r>
          </a:p>
        </p:txBody>
      </p:sp>
      <p:sp>
        <p:nvSpPr>
          <p:cNvPr id="26" name="TextBox 3">
            <a:extLst>
              <a:ext uri="{FF2B5EF4-FFF2-40B4-BE49-F238E27FC236}">
                <a16:creationId xmlns="" xmlns:a16="http://schemas.microsoft.com/office/drawing/2014/main" id="{1787852B-BD7C-F94C-B6AF-244783844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0" y="6013837"/>
            <a:ext cx="1161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  <a:cs typeface="Arial" panose="020B0604020202020204" pitchFamily="34" charset="0"/>
              </a:rPr>
              <a:t>hunter</a:t>
            </a:r>
          </a:p>
        </p:txBody>
      </p:sp>
      <p:sp>
        <p:nvSpPr>
          <p:cNvPr id="27" name="TextBox 3">
            <a:extLst>
              <a:ext uri="{FF2B5EF4-FFF2-40B4-BE49-F238E27FC236}">
                <a16:creationId xmlns="" xmlns:a16="http://schemas.microsoft.com/office/drawing/2014/main" id="{298BEC54-4985-E049-8543-85AC4F4CA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7905" y="5997469"/>
            <a:ext cx="12568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  <a:cs typeface="Arial" panose="020B0604020202020204" pitchFamily="34" charset="0"/>
              </a:rPr>
              <a:t>hates dogs</a:t>
            </a:r>
          </a:p>
        </p:txBody>
      </p:sp>
      <p:sp>
        <p:nvSpPr>
          <p:cNvPr id="28" name="TextBox 3">
            <a:extLst>
              <a:ext uri="{FF2B5EF4-FFF2-40B4-BE49-F238E27FC236}">
                <a16:creationId xmlns="" xmlns:a16="http://schemas.microsoft.com/office/drawing/2014/main" id="{D6A2DDFF-3F21-8E49-967C-81F96AFFB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3906" y="5908814"/>
            <a:ext cx="875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  <a:cs typeface="Arial" panose="020B0604020202020204" pitchFamily="34" charset="0"/>
              </a:rPr>
              <a:t>night</a:t>
            </a:r>
          </a:p>
        </p:txBody>
      </p:sp>
    </p:spTree>
    <p:extLst>
      <p:ext uri="{BB962C8B-B14F-4D97-AF65-F5344CB8AC3E}">
        <p14:creationId xmlns:p14="http://schemas.microsoft.com/office/powerpoint/2010/main" val="54847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resentation1" id="{1B37D4A5-90BB-4844-98B2-369F398C181C}" vid="{00783449-5817-44E1-8606-1A7DF4C9C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</TotalTime>
  <Words>438</Words>
  <Application>Microsoft Office PowerPoint</Application>
  <PresentationFormat>On-screen Show (4:3)</PresentationFormat>
  <Paragraphs>150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Twinkl</vt:lpstr>
      <vt:lpstr>Calibri</vt:lpstr>
      <vt:lpstr>Office Theme</vt:lpstr>
      <vt:lpstr>Kenning poems</vt:lpstr>
      <vt:lpstr>What is a kenning?</vt:lpstr>
      <vt:lpstr>What is a kenning?</vt:lpstr>
      <vt:lpstr>What is a kenning?</vt:lpstr>
      <vt:lpstr>What is a kenning?</vt:lpstr>
      <vt:lpstr>Did you know?</vt:lpstr>
      <vt:lpstr>We even use them in everyday language!</vt:lpstr>
      <vt:lpstr>What is this kenning about?</vt:lpstr>
      <vt:lpstr>Let’s have a go!</vt:lpstr>
      <vt:lpstr>Let’s have a go!</vt:lpstr>
      <vt:lpstr>Let’s have a go!</vt:lpstr>
      <vt:lpstr>Let’s have a go!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twiknl</dc:creator>
  <cp:lastModifiedBy>Catriona</cp:lastModifiedBy>
  <cp:revision>19</cp:revision>
  <dcterms:created xsi:type="dcterms:W3CDTF">2020-09-01T08:27:44Z</dcterms:created>
  <dcterms:modified xsi:type="dcterms:W3CDTF">2021-02-04T07:58:42Z</dcterms:modified>
</cp:coreProperties>
</file>