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F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94659"/>
  </p:normalViewPr>
  <p:slideViewPr>
    <p:cSldViewPr snapToGrid="0" snapToObjects="1">
      <p:cViewPr varScale="1">
        <p:scale>
          <a:sx n="66" d="100"/>
          <a:sy n="66" d="100"/>
        </p:scale>
        <p:origin x="16" y="1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3773A8-F9B8-B14B-9631-592768AE82A2}"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A7C6A-079E-2B42-8A66-85CF69BA206C}"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093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593773A8-F9B8-B14B-9631-592768AE82A2}" type="datetimeFigureOut">
              <a:rPr lang="en-GB" smtClean="0"/>
              <a:t>31/01/2021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69688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773A8-F9B8-B14B-9631-592768AE82A2}"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10282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773A8-F9B8-B14B-9631-592768AE82A2}"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A7C6A-079E-2B42-8A66-85CF69BA206C}"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20938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773A8-F9B8-B14B-9631-592768AE82A2}"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91158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773A8-F9B8-B14B-9631-592768AE82A2}"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A7C6A-079E-2B42-8A66-85CF69BA206C}"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8464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773A8-F9B8-B14B-9631-592768AE82A2}"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1116015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773A8-F9B8-B14B-9631-592768AE82A2}"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748016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773A8-F9B8-B14B-9631-592768AE82A2}"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53960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773A8-F9B8-B14B-9631-592768AE82A2}"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20809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773A8-F9B8-B14B-9631-592768AE82A2}"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140862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3773A8-F9B8-B14B-9631-592768AE82A2}" type="datetimeFigureOut">
              <a:rPr lang="en-GB" smtClean="0"/>
              <a:t>31/01/2021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93130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3773A8-F9B8-B14B-9631-592768AE82A2}" type="datetimeFigureOut">
              <a:rPr lang="en-GB" smtClean="0"/>
              <a:t>31/01/2021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160651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3773A8-F9B8-B14B-9631-592768AE82A2}" type="datetimeFigureOut">
              <a:rPr lang="en-GB" smtClean="0"/>
              <a:t>31/01/2021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4318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773A8-F9B8-B14B-9631-592768AE82A2}" type="datetimeFigureOut">
              <a:rPr lang="en-GB" smtClean="0"/>
              <a:t>31/01/2021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141413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773A8-F9B8-B14B-9631-592768AE82A2}" type="datetimeFigureOut">
              <a:rPr lang="en-GB" smtClean="0"/>
              <a:t>31/01/2021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121796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773A8-F9B8-B14B-9631-592768AE82A2}" type="datetimeFigureOut">
              <a:rPr lang="en-GB" smtClean="0"/>
              <a:t>31/01/2021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EA7C6A-079E-2B42-8A66-85CF69BA206C}" type="slidenum">
              <a:rPr lang="en-GB" smtClean="0"/>
              <a:t>‹#›</a:t>
            </a:fld>
            <a:endParaRPr lang="en-GB"/>
          </a:p>
        </p:txBody>
      </p:sp>
    </p:spTree>
    <p:extLst>
      <p:ext uri="{BB962C8B-B14F-4D97-AF65-F5344CB8AC3E}">
        <p14:creationId xmlns:p14="http://schemas.microsoft.com/office/powerpoint/2010/main" val="4788075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93773A8-F9B8-B14B-9631-592768AE82A2}" type="datetimeFigureOut">
              <a:rPr lang="en-GB" smtClean="0"/>
              <a:t>31/01/2021</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9EA7C6A-079E-2B42-8A66-85CF69BA206C}" type="slidenum">
              <a:rPr lang="en-GB" smtClean="0"/>
              <a:t>‹#›</a:t>
            </a:fld>
            <a:endParaRPr lang="en-GB"/>
          </a:p>
        </p:txBody>
      </p:sp>
    </p:spTree>
    <p:extLst>
      <p:ext uri="{BB962C8B-B14F-4D97-AF65-F5344CB8AC3E}">
        <p14:creationId xmlns:p14="http://schemas.microsoft.com/office/powerpoint/2010/main" val="21306953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charset="0"/>
                <a:ea typeface="Comic Sans MS" charset="0"/>
                <a:cs typeface="Comic Sans MS" charset="0"/>
              </a:rPr>
              <a:t>English weekly input</a:t>
            </a:r>
            <a:endParaRPr lang="en-GB" dirty="0">
              <a:latin typeface="Comic Sans MS" charset="0"/>
              <a:ea typeface="Comic Sans MS" charset="0"/>
              <a:cs typeface="Comic Sans MS" charset="0"/>
            </a:endParaRPr>
          </a:p>
        </p:txBody>
      </p:sp>
    </p:spTree>
    <p:extLst>
      <p:ext uri="{BB962C8B-B14F-4D97-AF65-F5344CB8AC3E}">
        <p14:creationId xmlns:p14="http://schemas.microsoft.com/office/powerpoint/2010/main" val="43259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524315"/>
          </a:xfrm>
          <a:prstGeom prst="rect">
            <a:avLst/>
          </a:prstGeom>
          <a:noFill/>
        </p:spPr>
        <p:txBody>
          <a:bodyPr wrap="square" rtlCol="0">
            <a:spAutoFit/>
          </a:bodyPr>
          <a:lstStyle/>
          <a:p>
            <a:r>
              <a:rPr lang="en-GB" sz="3200" b="1" dirty="0" smtClean="0">
                <a:latin typeface="Comic Sans MS" charset="0"/>
                <a:ea typeface="Comic Sans MS" charset="0"/>
                <a:cs typeface="Comic Sans MS" charset="0"/>
              </a:rPr>
              <a:t>Paragraph 4 (predator or scavenger):</a:t>
            </a:r>
          </a:p>
          <a:p>
            <a:pPr marL="457200" indent="-457200">
              <a:buFont typeface="Arial" charset="0"/>
              <a:buChar char="•"/>
            </a:pPr>
            <a:r>
              <a:rPr lang="en-GB" sz="3200" b="1" dirty="0" smtClean="0">
                <a:latin typeface="Comic Sans MS" charset="0"/>
                <a:ea typeface="Comic Sans MS" charset="0"/>
                <a:cs typeface="Comic Sans MS" charset="0"/>
              </a:rPr>
              <a:t>Because of its small arms, some Palaeontologists think the T-rex could have stolen food from other predators.</a:t>
            </a:r>
          </a:p>
          <a:p>
            <a:pPr marL="457200" indent="-457200">
              <a:buFont typeface="Arial" charset="0"/>
              <a:buChar char="•"/>
            </a:pPr>
            <a:endParaRPr lang="en-GB" sz="3200" b="1" dirty="0">
              <a:latin typeface="Comic Sans MS" charset="0"/>
              <a:ea typeface="Comic Sans MS" charset="0"/>
              <a:cs typeface="Comic Sans MS" charset="0"/>
            </a:endParaRPr>
          </a:p>
          <a:p>
            <a:r>
              <a:rPr lang="en-GB" sz="3200" b="1" dirty="0" smtClean="0">
                <a:latin typeface="Comic Sans MS" charset="0"/>
                <a:ea typeface="Comic Sans MS" charset="0"/>
                <a:cs typeface="Comic Sans MS" charset="0"/>
              </a:rPr>
              <a:t>Paragraph 5 (where T-rex fossils are now on display):</a:t>
            </a:r>
          </a:p>
          <a:p>
            <a:pPr marL="457200" indent="-457200">
              <a:buFont typeface="Arial" charset="0"/>
              <a:buChar char="•"/>
            </a:pPr>
            <a:r>
              <a:rPr lang="en-GB" sz="3200" b="1" dirty="0" smtClean="0">
                <a:latin typeface="Comic Sans MS" charset="0"/>
                <a:ea typeface="Comic Sans MS" charset="0"/>
                <a:cs typeface="Comic Sans MS" charset="0"/>
              </a:rPr>
              <a:t>American Museum of Natural History in New York</a:t>
            </a:r>
          </a:p>
          <a:p>
            <a:pPr marL="457200" indent="-457200">
              <a:buFont typeface="Arial" charset="0"/>
              <a:buChar char="•"/>
            </a:pPr>
            <a:r>
              <a:rPr lang="en-GB" sz="3200" b="1" dirty="0" smtClean="0">
                <a:latin typeface="Comic Sans MS" charset="0"/>
                <a:ea typeface="Comic Sans MS" charset="0"/>
                <a:cs typeface="Comic Sans MS" charset="0"/>
              </a:rPr>
              <a:t>The Chicago Museum</a:t>
            </a:r>
          </a:p>
          <a:p>
            <a:pPr marL="457200" indent="-457200">
              <a:buFont typeface="Arial" charset="0"/>
              <a:buChar char="•"/>
            </a:pPr>
            <a:endParaRPr lang="en-GB" sz="3200" b="1" dirty="0">
              <a:latin typeface="Comic Sans MS" charset="0"/>
              <a:ea typeface="Comic Sans MS" charset="0"/>
              <a:cs typeface="Comic Sans MS" charset="0"/>
            </a:endParaRPr>
          </a:p>
          <a:p>
            <a:pPr marL="457200" indent="-457200">
              <a:buFont typeface="Arial" charset="0"/>
              <a:buChar char="•"/>
            </a:pPr>
            <a:endParaRPr lang="en-GB" sz="3200" b="1" dirty="0" smtClean="0">
              <a:latin typeface="Comic Sans MS" charset="0"/>
              <a:ea typeface="Comic Sans MS" charset="0"/>
              <a:cs typeface="Comic Sans MS" charset="0"/>
            </a:endParaRPr>
          </a:p>
        </p:txBody>
      </p:sp>
    </p:spTree>
    <p:extLst>
      <p:ext uri="{BB962C8B-B14F-4D97-AF65-F5344CB8AC3E}">
        <p14:creationId xmlns:p14="http://schemas.microsoft.com/office/powerpoint/2010/main" val="192599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509770" cy="6740307"/>
          </a:xfrm>
          <a:prstGeom prst="rect">
            <a:avLst/>
          </a:prstGeom>
          <a:noFill/>
        </p:spPr>
        <p:txBody>
          <a:bodyPr wrap="square" rtlCol="0">
            <a:spAutoFit/>
          </a:bodyPr>
          <a:lstStyle/>
          <a:p>
            <a:r>
              <a:rPr lang="en-GB" sz="2400" dirty="0" smtClean="0">
                <a:latin typeface="Comic Sans MS" charset="0"/>
                <a:ea typeface="Comic Sans MS" charset="0"/>
                <a:cs typeface="Comic Sans MS" charset="0"/>
              </a:rPr>
              <a:t>Monday 1</a:t>
            </a:r>
            <a:r>
              <a:rPr lang="en-GB" sz="2400" baseline="30000" dirty="0" smtClean="0">
                <a:latin typeface="Comic Sans MS" charset="0"/>
                <a:ea typeface="Comic Sans MS" charset="0"/>
                <a:cs typeface="Comic Sans MS" charset="0"/>
              </a:rPr>
              <a:t>st</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Can I start to research to find information to include in my non-chronological report?</a:t>
            </a:r>
            <a:br>
              <a:rPr lang="en-GB" sz="2400" dirty="0" smtClean="0">
                <a:latin typeface="Comic Sans MS" charset="0"/>
                <a:ea typeface="Comic Sans MS" charset="0"/>
                <a:cs typeface="Comic Sans MS" charset="0"/>
              </a:rPr>
            </a:br>
            <a:endParaRPr lang="en-GB" sz="2400" dirty="0" smtClean="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Tuesday 2</a:t>
            </a:r>
            <a:r>
              <a:rPr lang="en-GB" sz="2400" baseline="30000" dirty="0" smtClean="0">
                <a:latin typeface="Comic Sans MS" charset="0"/>
                <a:ea typeface="Comic Sans MS" charset="0"/>
                <a:cs typeface="Comic Sans MS" charset="0"/>
              </a:rPr>
              <a:t>nd</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continue to research to find information to include in my non-chronological report?</a:t>
            </a:r>
            <a:r>
              <a:rPr lang="en-GB" sz="2400" dirty="0" smtClean="0">
                <a:effectLst/>
                <a:latin typeface="Comic Sans MS" charset="0"/>
                <a:ea typeface="Comic Sans MS" charset="0"/>
                <a:cs typeface="Comic Sans MS" charset="0"/>
              </a:rPr>
              <a:t> </a:t>
            </a:r>
            <a:endParaRPr lang="en-GB" sz="2400" dirty="0" smtClean="0">
              <a:latin typeface="Comic Sans MS" charset="0"/>
              <a:ea typeface="Comic Sans MS" charset="0"/>
              <a:cs typeface="Comic Sans MS" charset="0"/>
            </a:endParaRPr>
          </a:p>
          <a:p>
            <a:endParaRPr lang="en-GB" sz="2400" dirty="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Wednesday 3</a:t>
            </a:r>
            <a:r>
              <a:rPr lang="en-GB" sz="2400" baseline="30000" dirty="0" smtClean="0">
                <a:latin typeface="Comic Sans MS" charset="0"/>
                <a:ea typeface="Comic Sans MS" charset="0"/>
                <a:cs typeface="Comic Sans MS" charset="0"/>
              </a:rPr>
              <a:t>rd</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start to plan my non-chronological report, using my research as a guide?</a:t>
            </a:r>
          </a:p>
          <a:p>
            <a:endParaRPr lang="en-GB" sz="2400" dirty="0">
              <a:latin typeface="Comic Sans MS" charset="0"/>
              <a:ea typeface="Comic Sans MS" charset="0"/>
              <a:cs typeface="Comic Sans MS" charset="0"/>
            </a:endParaRPr>
          </a:p>
          <a:p>
            <a:r>
              <a:rPr lang="en-GB" sz="2400" b="1" dirty="0" smtClean="0">
                <a:solidFill>
                  <a:srgbClr val="39FF41"/>
                </a:solidFill>
                <a:latin typeface="Comic Sans MS" charset="0"/>
                <a:ea typeface="Comic Sans MS" charset="0"/>
                <a:cs typeface="Comic Sans MS" charset="0"/>
              </a:rPr>
              <a:t>Thursday 4</a:t>
            </a:r>
            <a:r>
              <a:rPr lang="en-GB" sz="2400" b="1" baseline="30000" dirty="0" smtClean="0">
                <a:solidFill>
                  <a:srgbClr val="39FF41"/>
                </a:solidFill>
                <a:latin typeface="Comic Sans MS" charset="0"/>
                <a:ea typeface="Comic Sans MS" charset="0"/>
                <a:cs typeface="Comic Sans MS" charset="0"/>
              </a:rPr>
              <a:t>th</a:t>
            </a:r>
            <a:r>
              <a:rPr lang="en-GB" sz="2400" b="1" dirty="0" smtClean="0">
                <a:solidFill>
                  <a:srgbClr val="39FF41"/>
                </a:solidFill>
                <a:latin typeface="Comic Sans MS" charset="0"/>
                <a:ea typeface="Comic Sans MS" charset="0"/>
                <a:cs typeface="Comic Sans MS" charset="0"/>
              </a:rPr>
              <a:t> February 2021</a:t>
            </a:r>
          </a:p>
          <a:p>
            <a:r>
              <a:rPr lang="en-GB" sz="2400" b="1" dirty="0" smtClean="0">
                <a:solidFill>
                  <a:srgbClr val="39FF41"/>
                </a:solidFill>
                <a:latin typeface="Comic Sans MS" charset="0"/>
                <a:ea typeface="Comic Sans MS" charset="0"/>
                <a:cs typeface="Comic Sans MS" charset="0"/>
              </a:rPr>
              <a:t>O LO: </a:t>
            </a:r>
            <a:r>
              <a:rPr lang="en-GB" sz="2400" b="1" dirty="0">
                <a:solidFill>
                  <a:srgbClr val="39FF41"/>
                </a:solidFill>
                <a:latin typeface="Comic Sans MS" charset="0"/>
                <a:ea typeface="Comic Sans MS" charset="0"/>
                <a:cs typeface="Comic Sans MS" charset="0"/>
              </a:rPr>
              <a:t>Can I start to plan the layout of my non-chronological report to help the reader navigate and find information?</a:t>
            </a:r>
            <a:r>
              <a:rPr lang="en-GB" sz="2400" b="1" dirty="0" smtClean="0">
                <a:solidFill>
                  <a:srgbClr val="39FF41"/>
                </a:solidFill>
                <a:effectLst/>
                <a:latin typeface="Comic Sans MS" charset="0"/>
                <a:ea typeface="Comic Sans MS" charset="0"/>
                <a:cs typeface="Comic Sans MS" charset="0"/>
              </a:rPr>
              <a:t> </a:t>
            </a:r>
            <a:endParaRPr lang="en-GB" sz="2400" b="1" dirty="0" smtClean="0">
              <a:solidFill>
                <a:srgbClr val="39FF41"/>
              </a:solidFill>
              <a:latin typeface="Comic Sans MS" charset="0"/>
              <a:ea typeface="Comic Sans MS" charset="0"/>
              <a:cs typeface="Comic Sans MS" charset="0"/>
            </a:endParaRPr>
          </a:p>
          <a:p>
            <a:endParaRPr lang="en-GB" sz="2400" dirty="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Friday 5</a:t>
            </a:r>
            <a:r>
              <a:rPr lang="en-GB" sz="2400" baseline="30000" dirty="0" smtClean="0">
                <a:latin typeface="Comic Sans MS" charset="0"/>
                <a:ea typeface="Comic Sans MS" charset="0"/>
                <a:cs typeface="Comic Sans MS" charset="0"/>
              </a:rPr>
              <a:t>th</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start to write my non-chronological report using my plan and the success criteria?</a:t>
            </a:r>
            <a:r>
              <a:rPr lang="en-GB" sz="2400" dirty="0" smtClean="0">
                <a:effectLst/>
                <a:latin typeface="Comic Sans MS" charset="0"/>
                <a:ea typeface="Comic Sans MS" charset="0"/>
                <a:cs typeface="Comic Sans MS" charset="0"/>
              </a:rPr>
              <a:t> </a:t>
            </a:r>
            <a:endParaRPr lang="en-GB" sz="2400" dirty="0">
              <a:latin typeface="Comic Sans MS" charset="0"/>
              <a:ea typeface="Comic Sans MS" charset="0"/>
              <a:cs typeface="Comic Sans MS" charset="0"/>
            </a:endParaRPr>
          </a:p>
        </p:txBody>
      </p:sp>
    </p:spTree>
    <p:extLst>
      <p:ext uri="{BB962C8B-B14F-4D97-AF65-F5344CB8AC3E}">
        <p14:creationId xmlns:p14="http://schemas.microsoft.com/office/powerpoint/2010/main" val="15008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9503" y="2117658"/>
            <a:ext cx="5087025" cy="2543513"/>
          </a:xfrm>
          <a:prstGeom prst="rect">
            <a:avLst/>
          </a:prstGeom>
        </p:spPr>
      </p:pic>
      <p:sp>
        <p:nvSpPr>
          <p:cNvPr id="3" name="Rectangle 2"/>
          <p:cNvSpPr/>
          <p:nvPr/>
        </p:nvSpPr>
        <p:spPr>
          <a:xfrm>
            <a:off x="0" y="0"/>
            <a:ext cx="10084812" cy="923330"/>
          </a:xfrm>
          <a:prstGeom prst="rect">
            <a:avLst/>
          </a:prstGeom>
          <a:noFill/>
        </p:spPr>
        <p:txBody>
          <a:bodyPr wrap="none" lIns="91440" tIns="45720" rIns="91440" bIns="45720">
            <a:spAutoFit/>
          </a:bodyPr>
          <a:lstStyle/>
          <a:p>
            <a:pPr algn="ctr"/>
            <a:r>
              <a:rPr lang="en-GB" sz="5400" b="0" cap="none" spc="0" dirty="0" smtClean="0">
                <a:ln w="0"/>
                <a:solidFill>
                  <a:schemeClr val="tx1"/>
                </a:solidFill>
                <a:effectLst>
                  <a:outerShdw blurRad="38100" dist="19050" dir="2700000" algn="tl" rotWithShape="0">
                    <a:schemeClr val="dk1">
                      <a:alpha val="40000"/>
                    </a:schemeClr>
                  </a:outerShdw>
                </a:effectLst>
                <a:latin typeface="Comic Sans MS" charset="0"/>
                <a:ea typeface="Comic Sans MS" charset="0"/>
                <a:cs typeface="Comic Sans MS" charset="0"/>
              </a:rPr>
              <a:t>T-rex: predator or scavenger?</a:t>
            </a:r>
            <a:endParaRPr lang="en-GB" sz="5400" b="0" cap="none" spc="0" dirty="0">
              <a:ln w="0"/>
              <a:solidFill>
                <a:schemeClr val="tx1"/>
              </a:solidFill>
              <a:effectLst>
                <a:outerShdw blurRad="38100" dist="19050" dir="2700000" algn="tl" rotWithShape="0">
                  <a:schemeClr val="dk1">
                    <a:alpha val="40000"/>
                  </a:schemeClr>
                </a:outerShdw>
              </a:effectLst>
              <a:latin typeface="Comic Sans MS" charset="0"/>
              <a:ea typeface="Comic Sans MS" charset="0"/>
              <a:cs typeface="Comic Sans MS" charset="0"/>
            </a:endParaRPr>
          </a:p>
        </p:txBody>
      </p:sp>
      <p:sp>
        <p:nvSpPr>
          <p:cNvPr id="5" name="TextBox 4"/>
          <p:cNvSpPr txBox="1"/>
          <p:nvPr/>
        </p:nvSpPr>
        <p:spPr>
          <a:xfrm>
            <a:off x="194553" y="923330"/>
            <a:ext cx="9494196" cy="1384995"/>
          </a:xfrm>
          <a:prstGeom prst="rect">
            <a:avLst/>
          </a:prstGeom>
          <a:noFill/>
        </p:spPr>
        <p:txBody>
          <a:bodyPr wrap="square" rtlCol="0">
            <a:spAutoFit/>
          </a:bodyPr>
          <a:lstStyle/>
          <a:p>
            <a:r>
              <a:rPr lang="en-GB" sz="2800" b="1" dirty="0" smtClean="0">
                <a:latin typeface="Comic Sans MS" charset="0"/>
                <a:ea typeface="Comic Sans MS" charset="0"/>
                <a:cs typeface="Comic Sans MS" charset="0"/>
              </a:rPr>
              <a:t>General introduction:</a:t>
            </a:r>
          </a:p>
          <a:p>
            <a:endParaRPr lang="en-GB" sz="2800" b="1" dirty="0">
              <a:latin typeface="Comic Sans MS" charset="0"/>
              <a:ea typeface="Comic Sans MS" charset="0"/>
              <a:cs typeface="Comic Sans MS" charset="0"/>
            </a:endParaRPr>
          </a:p>
          <a:p>
            <a:endParaRPr lang="en-GB" sz="2800" b="1" dirty="0">
              <a:latin typeface="Comic Sans MS" charset="0"/>
              <a:ea typeface="Comic Sans MS" charset="0"/>
              <a:cs typeface="Comic Sans MS" charset="0"/>
            </a:endParaRPr>
          </a:p>
        </p:txBody>
      </p:sp>
      <p:sp>
        <p:nvSpPr>
          <p:cNvPr id="6" name="TextBox 5"/>
          <p:cNvSpPr txBox="1"/>
          <p:nvPr/>
        </p:nvSpPr>
        <p:spPr>
          <a:xfrm>
            <a:off x="194553" y="2117658"/>
            <a:ext cx="3018887" cy="1384995"/>
          </a:xfrm>
          <a:prstGeom prst="rect">
            <a:avLst/>
          </a:prstGeom>
          <a:noFill/>
        </p:spPr>
        <p:txBody>
          <a:bodyPr wrap="square" rtlCol="0">
            <a:spAutoFit/>
          </a:bodyPr>
          <a:lstStyle/>
          <a:p>
            <a:r>
              <a:rPr lang="en-GB" sz="2800" b="1" smtClean="0">
                <a:latin typeface="Comic Sans MS" charset="0"/>
                <a:ea typeface="Comic Sans MS" charset="0"/>
                <a:cs typeface="Comic Sans MS" charset="0"/>
              </a:rPr>
              <a:t>T-rex growth:</a:t>
            </a:r>
            <a:endParaRPr lang="en-GB" sz="2800" b="1" dirty="0" smtClean="0">
              <a:latin typeface="Comic Sans MS" charset="0"/>
              <a:ea typeface="Comic Sans MS" charset="0"/>
              <a:cs typeface="Comic Sans MS" charset="0"/>
            </a:endParaRPr>
          </a:p>
          <a:p>
            <a:endParaRPr lang="en-GB" sz="2800" b="1" dirty="0">
              <a:latin typeface="Comic Sans MS" charset="0"/>
              <a:ea typeface="Comic Sans MS" charset="0"/>
              <a:cs typeface="Comic Sans MS" charset="0"/>
            </a:endParaRPr>
          </a:p>
          <a:p>
            <a:endParaRPr lang="en-GB" sz="2800" b="1" dirty="0">
              <a:latin typeface="Comic Sans MS" charset="0"/>
              <a:ea typeface="Comic Sans MS" charset="0"/>
              <a:cs typeface="Comic Sans MS" charset="0"/>
            </a:endParaRPr>
          </a:p>
        </p:txBody>
      </p:sp>
      <p:sp>
        <p:nvSpPr>
          <p:cNvPr id="7" name="TextBox 6"/>
          <p:cNvSpPr txBox="1"/>
          <p:nvPr/>
        </p:nvSpPr>
        <p:spPr>
          <a:xfrm>
            <a:off x="194553" y="4661171"/>
            <a:ext cx="3018887" cy="1384995"/>
          </a:xfrm>
          <a:prstGeom prst="rect">
            <a:avLst/>
          </a:prstGeom>
          <a:noFill/>
        </p:spPr>
        <p:txBody>
          <a:bodyPr wrap="square" rtlCol="0">
            <a:spAutoFit/>
          </a:bodyPr>
          <a:lstStyle/>
          <a:p>
            <a:r>
              <a:rPr lang="en-GB" sz="2800" b="1" dirty="0" smtClean="0">
                <a:latin typeface="Comic Sans MS" charset="0"/>
                <a:ea typeface="Comic Sans MS" charset="0"/>
                <a:cs typeface="Comic Sans MS" charset="0"/>
              </a:rPr>
              <a:t>Habitat:</a:t>
            </a:r>
          </a:p>
          <a:p>
            <a:endParaRPr lang="en-GB" sz="2800" b="1" dirty="0">
              <a:latin typeface="Comic Sans MS" charset="0"/>
              <a:ea typeface="Comic Sans MS" charset="0"/>
              <a:cs typeface="Comic Sans MS" charset="0"/>
            </a:endParaRPr>
          </a:p>
          <a:p>
            <a:endParaRPr lang="en-GB" sz="2800" b="1" dirty="0">
              <a:latin typeface="Comic Sans MS" charset="0"/>
              <a:ea typeface="Comic Sans MS" charset="0"/>
              <a:cs typeface="Comic Sans MS" charset="0"/>
            </a:endParaRPr>
          </a:p>
        </p:txBody>
      </p:sp>
      <p:sp>
        <p:nvSpPr>
          <p:cNvPr id="8" name="TextBox 7"/>
          <p:cNvSpPr txBox="1"/>
          <p:nvPr/>
        </p:nvSpPr>
        <p:spPr>
          <a:xfrm>
            <a:off x="4572000" y="4661171"/>
            <a:ext cx="3968955" cy="1815882"/>
          </a:xfrm>
          <a:prstGeom prst="rect">
            <a:avLst/>
          </a:prstGeom>
          <a:noFill/>
        </p:spPr>
        <p:txBody>
          <a:bodyPr wrap="square" rtlCol="0">
            <a:spAutoFit/>
          </a:bodyPr>
          <a:lstStyle/>
          <a:p>
            <a:r>
              <a:rPr lang="en-GB" sz="2800" b="1" dirty="0" smtClean="0">
                <a:latin typeface="Comic Sans MS" charset="0"/>
                <a:ea typeface="Comic Sans MS" charset="0"/>
                <a:cs typeface="Comic Sans MS" charset="0"/>
              </a:rPr>
              <a:t>Predator or scavenger?</a:t>
            </a:r>
          </a:p>
          <a:p>
            <a:endParaRPr lang="en-GB" sz="2800" b="1" dirty="0">
              <a:latin typeface="Comic Sans MS" charset="0"/>
              <a:ea typeface="Comic Sans MS" charset="0"/>
              <a:cs typeface="Comic Sans MS" charset="0"/>
            </a:endParaRPr>
          </a:p>
          <a:p>
            <a:endParaRPr lang="en-GB" sz="2800" b="1" dirty="0">
              <a:latin typeface="Comic Sans MS" charset="0"/>
              <a:ea typeface="Comic Sans MS" charset="0"/>
              <a:cs typeface="Comic Sans MS" charset="0"/>
            </a:endParaRPr>
          </a:p>
        </p:txBody>
      </p:sp>
      <p:sp>
        <p:nvSpPr>
          <p:cNvPr id="9" name="TextBox 8"/>
          <p:cNvSpPr txBox="1"/>
          <p:nvPr/>
        </p:nvSpPr>
        <p:spPr>
          <a:xfrm>
            <a:off x="8936949" y="4661171"/>
            <a:ext cx="3968955" cy="1815882"/>
          </a:xfrm>
          <a:prstGeom prst="rect">
            <a:avLst/>
          </a:prstGeom>
          <a:noFill/>
        </p:spPr>
        <p:txBody>
          <a:bodyPr wrap="square" rtlCol="0">
            <a:spAutoFit/>
          </a:bodyPr>
          <a:lstStyle/>
          <a:p>
            <a:r>
              <a:rPr lang="en-GB" sz="2800" b="1" dirty="0" smtClean="0">
                <a:latin typeface="Comic Sans MS" charset="0"/>
                <a:ea typeface="Comic Sans MS" charset="0"/>
                <a:cs typeface="Comic Sans MS" charset="0"/>
              </a:rPr>
              <a:t>Where are they</a:t>
            </a:r>
          </a:p>
          <a:p>
            <a:r>
              <a:rPr lang="en-GB" sz="2800" b="1" dirty="0" smtClean="0">
                <a:latin typeface="Comic Sans MS" charset="0"/>
                <a:ea typeface="Comic Sans MS" charset="0"/>
                <a:cs typeface="Comic Sans MS" charset="0"/>
              </a:rPr>
              <a:t>now?</a:t>
            </a:r>
          </a:p>
          <a:p>
            <a:endParaRPr lang="en-GB" sz="2800" b="1" dirty="0">
              <a:latin typeface="Comic Sans MS" charset="0"/>
              <a:ea typeface="Comic Sans MS" charset="0"/>
              <a:cs typeface="Comic Sans MS" charset="0"/>
            </a:endParaRPr>
          </a:p>
          <a:p>
            <a:endParaRPr lang="en-GB" sz="2800" b="1" dirty="0">
              <a:latin typeface="Comic Sans MS" charset="0"/>
              <a:ea typeface="Comic Sans MS" charset="0"/>
              <a:cs typeface="Comic Sans MS" charset="0"/>
            </a:endParaRPr>
          </a:p>
        </p:txBody>
      </p:sp>
      <p:sp>
        <p:nvSpPr>
          <p:cNvPr id="10" name="TextBox 9"/>
          <p:cNvSpPr txBox="1"/>
          <p:nvPr/>
        </p:nvSpPr>
        <p:spPr>
          <a:xfrm>
            <a:off x="8936948" y="1884309"/>
            <a:ext cx="3968955" cy="1384995"/>
          </a:xfrm>
          <a:prstGeom prst="rect">
            <a:avLst/>
          </a:prstGeom>
          <a:noFill/>
        </p:spPr>
        <p:txBody>
          <a:bodyPr wrap="square" rtlCol="0">
            <a:spAutoFit/>
          </a:bodyPr>
          <a:lstStyle/>
          <a:p>
            <a:r>
              <a:rPr lang="en-GB" sz="2800" b="1" dirty="0" smtClean="0">
                <a:latin typeface="Comic Sans MS" charset="0"/>
                <a:ea typeface="Comic Sans MS" charset="0"/>
                <a:cs typeface="Comic Sans MS" charset="0"/>
              </a:rPr>
              <a:t>Did you know?</a:t>
            </a:r>
          </a:p>
          <a:p>
            <a:endParaRPr lang="en-GB" sz="2800" b="1" dirty="0">
              <a:latin typeface="Comic Sans MS" charset="0"/>
              <a:ea typeface="Comic Sans MS" charset="0"/>
              <a:cs typeface="Comic Sans MS" charset="0"/>
            </a:endParaRPr>
          </a:p>
          <a:p>
            <a:endParaRPr lang="en-GB" sz="2800" b="1" dirty="0">
              <a:latin typeface="Comic Sans MS" charset="0"/>
              <a:ea typeface="Comic Sans MS" charset="0"/>
              <a:cs typeface="Comic Sans MS" charset="0"/>
            </a:endParaRPr>
          </a:p>
        </p:txBody>
      </p:sp>
    </p:spTree>
    <p:extLst>
      <p:ext uri="{BB962C8B-B14F-4D97-AF65-F5344CB8AC3E}">
        <p14:creationId xmlns:p14="http://schemas.microsoft.com/office/powerpoint/2010/main" val="198800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740307"/>
          </a:xfrm>
          <a:prstGeom prst="rect">
            <a:avLst/>
          </a:prstGeom>
          <a:noFill/>
        </p:spPr>
        <p:txBody>
          <a:bodyPr wrap="square" rtlCol="0">
            <a:spAutoFit/>
          </a:bodyPr>
          <a:lstStyle/>
          <a:p>
            <a:r>
              <a:rPr lang="en-GB" sz="2400" b="1" dirty="0" smtClean="0">
                <a:solidFill>
                  <a:srgbClr val="39FF41"/>
                </a:solidFill>
                <a:latin typeface="Comic Sans MS" charset="0"/>
                <a:ea typeface="Comic Sans MS" charset="0"/>
                <a:cs typeface="Comic Sans MS" charset="0"/>
              </a:rPr>
              <a:t>Monday 1</a:t>
            </a:r>
            <a:r>
              <a:rPr lang="en-GB" sz="2400" b="1" baseline="30000" dirty="0" smtClean="0">
                <a:solidFill>
                  <a:srgbClr val="39FF41"/>
                </a:solidFill>
                <a:latin typeface="Comic Sans MS" charset="0"/>
                <a:ea typeface="Comic Sans MS" charset="0"/>
                <a:cs typeface="Comic Sans MS" charset="0"/>
              </a:rPr>
              <a:t>st</a:t>
            </a:r>
            <a:r>
              <a:rPr lang="en-GB" sz="2400" b="1" dirty="0" smtClean="0">
                <a:solidFill>
                  <a:srgbClr val="39FF41"/>
                </a:solidFill>
                <a:latin typeface="Comic Sans MS" charset="0"/>
                <a:ea typeface="Comic Sans MS" charset="0"/>
                <a:cs typeface="Comic Sans MS" charset="0"/>
              </a:rPr>
              <a:t> February 2021</a:t>
            </a:r>
          </a:p>
          <a:p>
            <a:r>
              <a:rPr lang="en-GB" sz="2400" b="1" dirty="0" smtClean="0">
                <a:solidFill>
                  <a:srgbClr val="39FF41"/>
                </a:solidFill>
                <a:latin typeface="Comic Sans MS" charset="0"/>
                <a:ea typeface="Comic Sans MS" charset="0"/>
                <a:cs typeface="Comic Sans MS" charset="0"/>
              </a:rPr>
              <a:t>O LO: Can I start to research to find information to include in my non-chronological report?</a:t>
            </a:r>
            <a:r>
              <a:rPr lang="en-GB" sz="2400" dirty="0" smtClean="0">
                <a:latin typeface="Comic Sans MS" charset="0"/>
                <a:ea typeface="Comic Sans MS" charset="0"/>
                <a:cs typeface="Comic Sans MS" charset="0"/>
              </a:rPr>
              <a:t/>
            </a:r>
            <a:br>
              <a:rPr lang="en-GB" sz="2400" dirty="0" smtClean="0">
                <a:latin typeface="Comic Sans MS" charset="0"/>
                <a:ea typeface="Comic Sans MS" charset="0"/>
                <a:cs typeface="Comic Sans MS" charset="0"/>
              </a:rPr>
            </a:br>
            <a:endParaRPr lang="en-GB" sz="2400" dirty="0" smtClean="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Tuesday 2</a:t>
            </a:r>
            <a:r>
              <a:rPr lang="en-GB" sz="2400" baseline="30000" dirty="0" smtClean="0">
                <a:latin typeface="Comic Sans MS" charset="0"/>
                <a:ea typeface="Comic Sans MS" charset="0"/>
                <a:cs typeface="Comic Sans MS" charset="0"/>
              </a:rPr>
              <a:t>nd</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continue to research to find information to include in my non-chronological report?</a:t>
            </a:r>
            <a:r>
              <a:rPr lang="en-GB" sz="2400" dirty="0" smtClean="0">
                <a:effectLst/>
                <a:latin typeface="Comic Sans MS" charset="0"/>
                <a:ea typeface="Comic Sans MS" charset="0"/>
                <a:cs typeface="Comic Sans MS" charset="0"/>
              </a:rPr>
              <a:t> </a:t>
            </a:r>
            <a:endParaRPr lang="en-GB" sz="2400" dirty="0" smtClean="0">
              <a:latin typeface="Comic Sans MS" charset="0"/>
              <a:ea typeface="Comic Sans MS" charset="0"/>
              <a:cs typeface="Comic Sans MS" charset="0"/>
            </a:endParaRPr>
          </a:p>
          <a:p>
            <a:endParaRPr lang="en-GB" sz="2400" dirty="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Wednesday 3</a:t>
            </a:r>
            <a:r>
              <a:rPr lang="en-GB" sz="2400" baseline="30000" dirty="0" smtClean="0">
                <a:latin typeface="Comic Sans MS" charset="0"/>
                <a:ea typeface="Comic Sans MS" charset="0"/>
                <a:cs typeface="Comic Sans MS" charset="0"/>
              </a:rPr>
              <a:t>rd</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start to plan my non-chronological report, using my research as a guide?</a:t>
            </a:r>
          </a:p>
          <a:p>
            <a:endParaRPr lang="en-GB" sz="2400" dirty="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Thursday 4</a:t>
            </a:r>
            <a:r>
              <a:rPr lang="en-GB" sz="2400" baseline="30000" dirty="0" smtClean="0">
                <a:latin typeface="Comic Sans MS" charset="0"/>
                <a:ea typeface="Comic Sans MS" charset="0"/>
                <a:cs typeface="Comic Sans MS" charset="0"/>
              </a:rPr>
              <a:t>th</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start to plan the layout of my non-chronological report to help the reader navigate and find information?</a:t>
            </a:r>
            <a:r>
              <a:rPr lang="en-GB" sz="2400" dirty="0" smtClean="0">
                <a:effectLst/>
                <a:latin typeface="Comic Sans MS" charset="0"/>
                <a:ea typeface="Comic Sans MS" charset="0"/>
                <a:cs typeface="Comic Sans MS" charset="0"/>
              </a:rPr>
              <a:t> </a:t>
            </a:r>
            <a:endParaRPr lang="en-GB" sz="2400" dirty="0" smtClean="0">
              <a:latin typeface="Comic Sans MS" charset="0"/>
              <a:ea typeface="Comic Sans MS" charset="0"/>
              <a:cs typeface="Comic Sans MS" charset="0"/>
            </a:endParaRPr>
          </a:p>
          <a:p>
            <a:endParaRPr lang="en-GB" sz="2400" dirty="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Friday 5</a:t>
            </a:r>
            <a:r>
              <a:rPr lang="en-GB" sz="2400" baseline="30000" dirty="0" smtClean="0">
                <a:latin typeface="Comic Sans MS" charset="0"/>
                <a:ea typeface="Comic Sans MS" charset="0"/>
                <a:cs typeface="Comic Sans MS" charset="0"/>
              </a:rPr>
              <a:t>th</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start to write my non-chronological report using my plan and the success criteria?</a:t>
            </a:r>
            <a:r>
              <a:rPr lang="en-GB" sz="2400" dirty="0" smtClean="0">
                <a:effectLst/>
                <a:latin typeface="Comic Sans MS" charset="0"/>
                <a:ea typeface="Comic Sans MS" charset="0"/>
                <a:cs typeface="Comic Sans MS" charset="0"/>
              </a:rPr>
              <a:t> </a:t>
            </a:r>
            <a:endParaRPr lang="en-GB" sz="2400" dirty="0">
              <a:latin typeface="Comic Sans MS" charset="0"/>
              <a:ea typeface="Comic Sans MS" charset="0"/>
              <a:cs typeface="Comic Sans MS" charset="0"/>
            </a:endParaRPr>
          </a:p>
        </p:txBody>
      </p:sp>
    </p:spTree>
    <p:extLst>
      <p:ext uri="{BB962C8B-B14F-4D97-AF65-F5344CB8AC3E}">
        <p14:creationId xmlns:p14="http://schemas.microsoft.com/office/powerpoint/2010/main" val="186902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charset="0"/>
                <a:ea typeface="Comic Sans MS" charset="0"/>
                <a:cs typeface="Comic Sans MS" charset="0"/>
              </a:rPr>
              <a:t>Monday </a:t>
            </a:r>
            <a:r>
              <a:rPr lang="mr-IN" dirty="0" smtClean="0">
                <a:latin typeface="Comic Sans MS" charset="0"/>
                <a:ea typeface="Comic Sans MS" charset="0"/>
                <a:cs typeface="Comic Sans MS" charset="0"/>
              </a:rPr>
              <a:t>–</a:t>
            </a:r>
            <a:r>
              <a:rPr lang="en-GB" dirty="0" smtClean="0">
                <a:latin typeface="Comic Sans MS" charset="0"/>
                <a:ea typeface="Comic Sans MS" charset="0"/>
                <a:cs typeface="Comic Sans MS" charset="0"/>
              </a:rPr>
              <a:t> general research top tips</a:t>
            </a:r>
            <a:endParaRPr lang="en-GB" dirty="0">
              <a:latin typeface="Comic Sans MS" charset="0"/>
              <a:ea typeface="Comic Sans MS" charset="0"/>
              <a:cs typeface="Comic Sans MS" charset="0"/>
            </a:endParaRPr>
          </a:p>
        </p:txBody>
      </p:sp>
      <p:sp>
        <p:nvSpPr>
          <p:cNvPr id="3" name="Content Placeholder 2"/>
          <p:cNvSpPr>
            <a:spLocks noGrp="1"/>
          </p:cNvSpPr>
          <p:nvPr>
            <p:ph idx="1"/>
          </p:nvPr>
        </p:nvSpPr>
        <p:spPr>
          <a:xfrm>
            <a:off x="256194" y="179962"/>
            <a:ext cx="9471465" cy="4307370"/>
          </a:xfrm>
        </p:spPr>
        <p:txBody>
          <a:bodyPr>
            <a:noAutofit/>
          </a:bodyPr>
          <a:lstStyle/>
          <a:p>
            <a:r>
              <a:rPr lang="en-GB" dirty="0" smtClean="0">
                <a:solidFill>
                  <a:schemeClr val="tx1"/>
                </a:solidFill>
                <a:latin typeface="Comic Sans MS" charset="0"/>
                <a:ea typeface="Comic Sans MS" charset="0"/>
                <a:cs typeface="Comic Sans MS" charset="0"/>
              </a:rPr>
              <a:t>Search for the name of your dinosaur (e.g. Tyrannosaurus Rex) alongside the word ‘facts’ into google or your search bar at the top of the page </a:t>
            </a:r>
            <a:r>
              <a:rPr lang="mr-IN" dirty="0" smtClean="0">
                <a:solidFill>
                  <a:schemeClr val="tx1"/>
                </a:solidFill>
                <a:latin typeface="Comic Sans MS" charset="0"/>
                <a:ea typeface="Comic Sans MS" charset="0"/>
                <a:cs typeface="Comic Sans MS" charset="0"/>
              </a:rPr>
              <a:t>–</a:t>
            </a:r>
            <a:r>
              <a:rPr lang="en-GB" dirty="0" smtClean="0">
                <a:solidFill>
                  <a:schemeClr val="tx1"/>
                </a:solidFill>
                <a:latin typeface="Comic Sans MS" charset="0"/>
                <a:ea typeface="Comic Sans MS" charset="0"/>
                <a:cs typeface="Comic Sans MS" charset="0"/>
              </a:rPr>
              <a:t> this would be a good place to start to find general information.</a:t>
            </a:r>
          </a:p>
          <a:p>
            <a:r>
              <a:rPr lang="en-GB" dirty="0" smtClean="0">
                <a:solidFill>
                  <a:schemeClr val="tx1"/>
                </a:solidFill>
                <a:latin typeface="Comic Sans MS" charset="0"/>
                <a:ea typeface="Comic Sans MS" charset="0"/>
                <a:cs typeface="Comic Sans MS" charset="0"/>
              </a:rPr>
              <a:t>Make a note of any of the information that you see (such as the meaning of its name, what it used to eat, where it used to live </a:t>
            </a:r>
            <a:r>
              <a:rPr lang="en-GB" dirty="0" err="1" smtClean="0">
                <a:solidFill>
                  <a:schemeClr val="tx1"/>
                </a:solidFill>
                <a:latin typeface="Comic Sans MS" charset="0"/>
                <a:ea typeface="Comic Sans MS" charset="0"/>
                <a:cs typeface="Comic Sans MS" charset="0"/>
              </a:rPr>
              <a:t>etc</a:t>
            </a:r>
            <a:r>
              <a:rPr lang="en-GB" dirty="0" smtClean="0">
                <a:solidFill>
                  <a:schemeClr val="tx1"/>
                </a:solidFill>
                <a:latin typeface="Comic Sans MS" charset="0"/>
                <a:ea typeface="Comic Sans MS" charset="0"/>
                <a:cs typeface="Comic Sans MS" charset="0"/>
              </a:rPr>
              <a:t>). </a:t>
            </a:r>
          </a:p>
          <a:p>
            <a:r>
              <a:rPr lang="en-GB" dirty="0" smtClean="0">
                <a:solidFill>
                  <a:schemeClr val="tx1"/>
                </a:solidFill>
                <a:latin typeface="Comic Sans MS" charset="0"/>
                <a:ea typeface="Comic Sans MS" charset="0"/>
                <a:cs typeface="Comic Sans MS" charset="0"/>
              </a:rPr>
              <a:t>Make sure that, if you are making notes on a fact, you understand the words the website uses to present that fact. If not, use an online dictionary to help you or change your search key words slightly. For example, you could type in the name of your dinosaur to search with along with other key words e.g. “Tyrannosaurus Rex facts for kids.”</a:t>
            </a:r>
            <a:endParaRPr lang="en-GB" dirty="0">
              <a:solidFill>
                <a:schemeClr val="tx1"/>
              </a:solidFill>
              <a:latin typeface="Comic Sans MS" charset="0"/>
              <a:ea typeface="Comic Sans MS" charset="0"/>
              <a:cs typeface="Comic Sans MS" charset="0"/>
            </a:endParaRPr>
          </a:p>
        </p:txBody>
      </p:sp>
    </p:spTree>
    <p:extLst>
      <p:ext uri="{BB962C8B-B14F-4D97-AF65-F5344CB8AC3E}">
        <p14:creationId xmlns:p14="http://schemas.microsoft.com/office/powerpoint/2010/main" val="154668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0953345" cy="7663636"/>
          </a:xfrm>
          <a:prstGeom prst="rect">
            <a:avLst/>
          </a:prstGeom>
          <a:noFill/>
        </p:spPr>
        <p:txBody>
          <a:bodyPr wrap="square" lIns="91440" tIns="45720" rIns="91440" bIns="45720">
            <a:spAutoFit/>
          </a:bodyPr>
          <a:lstStyle/>
          <a:p>
            <a:pPr algn="ctr"/>
            <a:r>
              <a:rPr lang="en-GB" sz="4800" b="0" cap="none" spc="0" dirty="0" smtClean="0">
                <a:ln w="0"/>
                <a:effectLst>
                  <a:outerShdw blurRad="38100" dist="25400" dir="5400000" algn="ctr" rotWithShape="0">
                    <a:srgbClr val="6E747A">
                      <a:alpha val="43000"/>
                    </a:srgbClr>
                  </a:outerShdw>
                </a:effectLst>
                <a:latin typeface="Comic Sans MS" charset="0"/>
                <a:ea typeface="Comic Sans MS" charset="0"/>
                <a:cs typeface="Comic Sans MS" charset="0"/>
              </a:rPr>
              <a:t>Recommended websites (you can use others too!)</a:t>
            </a:r>
          </a:p>
          <a:p>
            <a:r>
              <a:rPr lang="en-GB" sz="4800" b="0" cap="none" spc="0" dirty="0" smtClean="0">
                <a:ln w="0"/>
                <a:effectLst>
                  <a:outerShdw blurRad="38100" dist="25400" dir="5400000" algn="ctr" rotWithShape="0">
                    <a:srgbClr val="6E747A">
                      <a:alpha val="43000"/>
                    </a:srgbClr>
                  </a:outerShdw>
                </a:effectLst>
                <a:latin typeface="Comic Sans MS" charset="0"/>
                <a:ea typeface="Comic Sans MS" charset="0"/>
                <a:cs typeface="Comic Sans MS" charset="0"/>
              </a:rPr>
              <a:t>www.natgeokids.com</a:t>
            </a:r>
          </a:p>
          <a:p>
            <a:r>
              <a:rPr lang="en-GB" sz="4800" dirty="0" smtClean="0">
                <a:ln w="0"/>
                <a:effectLst>
                  <a:outerShdw blurRad="38100" dist="25400" dir="5400000" algn="ctr" rotWithShape="0">
                    <a:srgbClr val="6E747A">
                      <a:alpha val="43000"/>
                    </a:srgbClr>
                  </a:outerShdw>
                </a:effectLst>
                <a:latin typeface="Comic Sans MS" charset="0"/>
                <a:ea typeface="Comic Sans MS" charset="0"/>
                <a:cs typeface="Comic Sans MS" charset="0"/>
              </a:rPr>
              <a:t>www.nationalgeographic.com</a:t>
            </a:r>
          </a:p>
          <a:p>
            <a:r>
              <a:rPr lang="en-GB" sz="4800" dirty="0" smtClean="0">
                <a:ln w="0"/>
                <a:effectLst>
                  <a:outerShdw blurRad="38100" dist="25400" dir="5400000" algn="ctr" rotWithShape="0">
                    <a:srgbClr val="6E747A">
                      <a:alpha val="43000"/>
                    </a:srgbClr>
                  </a:outerShdw>
                </a:effectLst>
                <a:latin typeface="Comic Sans MS" charset="0"/>
                <a:ea typeface="Comic Sans MS" charset="0"/>
                <a:cs typeface="Comic Sans MS" charset="0"/>
              </a:rPr>
              <a:t>www.ducksters.com</a:t>
            </a:r>
          </a:p>
          <a:p>
            <a:r>
              <a:rPr lang="en-GB" sz="4800" dirty="0" smtClean="0">
                <a:ln w="0"/>
                <a:effectLst>
                  <a:outerShdw blurRad="38100" dist="25400" dir="5400000" algn="ctr" rotWithShape="0">
                    <a:srgbClr val="6E747A">
                      <a:alpha val="43000"/>
                    </a:srgbClr>
                  </a:outerShdw>
                </a:effectLst>
                <a:latin typeface="Comic Sans MS" charset="0"/>
                <a:ea typeface="Comic Sans MS" charset="0"/>
                <a:cs typeface="Comic Sans MS" charset="0"/>
              </a:rPr>
              <a:t>www.sciencekids.co.nz</a:t>
            </a:r>
          </a:p>
          <a:p>
            <a:r>
              <a:rPr lang="en-GB" sz="4800" dirty="0" smtClean="0">
                <a:ln w="0"/>
                <a:effectLst>
                  <a:outerShdw blurRad="38100" dist="25400" dir="5400000" algn="ctr" rotWithShape="0">
                    <a:srgbClr val="6E747A">
                      <a:alpha val="43000"/>
                    </a:srgbClr>
                  </a:outerShdw>
                </a:effectLst>
                <a:latin typeface="Comic Sans MS" charset="0"/>
                <a:ea typeface="Comic Sans MS" charset="0"/>
                <a:cs typeface="Comic Sans MS" charset="0"/>
              </a:rPr>
              <a:t>https://www.bbc.co.uk/newsround/40653704</a:t>
            </a:r>
          </a:p>
          <a:p>
            <a:r>
              <a:rPr lang="en-GB" sz="4800" dirty="0" smtClean="0">
                <a:ln w="0"/>
                <a:effectLst>
                  <a:outerShdw blurRad="38100" dist="25400" dir="5400000" algn="ctr" rotWithShape="0">
                    <a:srgbClr val="6E747A">
                      <a:alpha val="43000"/>
                    </a:srgbClr>
                  </a:outerShdw>
                </a:effectLst>
                <a:latin typeface="Comic Sans MS" charset="0"/>
                <a:ea typeface="Comic Sans MS" charset="0"/>
                <a:cs typeface="Comic Sans MS" charset="0"/>
              </a:rPr>
              <a:t>www.factsjustforkids.com</a:t>
            </a:r>
          </a:p>
          <a:p>
            <a:endParaRPr lang="en-GB" sz="4800" dirty="0" smtClean="0">
              <a:ln w="0"/>
              <a:effectLst>
                <a:outerShdw blurRad="38100" dist="25400" dir="5400000" algn="ctr" rotWithShape="0">
                  <a:srgbClr val="6E747A">
                    <a:alpha val="43000"/>
                  </a:srgbClr>
                </a:outerShdw>
              </a:effectLst>
              <a:latin typeface="Comic Sans MS" charset="0"/>
              <a:ea typeface="Comic Sans MS" charset="0"/>
              <a:cs typeface="Comic Sans MS" charset="0"/>
            </a:endParaRPr>
          </a:p>
        </p:txBody>
      </p:sp>
    </p:spTree>
    <p:extLst>
      <p:ext uri="{BB962C8B-B14F-4D97-AF65-F5344CB8AC3E}">
        <p14:creationId xmlns:p14="http://schemas.microsoft.com/office/powerpoint/2010/main" val="144162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740307"/>
          </a:xfrm>
          <a:prstGeom prst="rect">
            <a:avLst/>
          </a:prstGeom>
          <a:noFill/>
        </p:spPr>
        <p:txBody>
          <a:bodyPr wrap="square" rtlCol="0">
            <a:spAutoFit/>
          </a:bodyPr>
          <a:lstStyle/>
          <a:p>
            <a:r>
              <a:rPr lang="en-GB" sz="2400" dirty="0" smtClean="0">
                <a:latin typeface="Comic Sans MS" charset="0"/>
                <a:ea typeface="Comic Sans MS" charset="0"/>
                <a:cs typeface="Comic Sans MS" charset="0"/>
              </a:rPr>
              <a:t>Monday 1</a:t>
            </a:r>
            <a:r>
              <a:rPr lang="en-GB" sz="2400" baseline="30000" dirty="0" smtClean="0">
                <a:latin typeface="Comic Sans MS" charset="0"/>
                <a:ea typeface="Comic Sans MS" charset="0"/>
                <a:cs typeface="Comic Sans MS" charset="0"/>
              </a:rPr>
              <a:t>st</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Can I start to research to find information to include in my non-chronological report?</a:t>
            </a:r>
            <a:br>
              <a:rPr lang="en-GB" sz="2400" dirty="0" smtClean="0">
                <a:latin typeface="Comic Sans MS" charset="0"/>
                <a:ea typeface="Comic Sans MS" charset="0"/>
                <a:cs typeface="Comic Sans MS" charset="0"/>
              </a:rPr>
            </a:br>
            <a:endParaRPr lang="en-GB" sz="2400" dirty="0" smtClean="0">
              <a:solidFill>
                <a:srgbClr val="39FF41"/>
              </a:solidFill>
              <a:latin typeface="Comic Sans MS" charset="0"/>
              <a:ea typeface="Comic Sans MS" charset="0"/>
              <a:cs typeface="Comic Sans MS" charset="0"/>
            </a:endParaRPr>
          </a:p>
          <a:p>
            <a:r>
              <a:rPr lang="en-GB" sz="2400" b="1" dirty="0" smtClean="0">
                <a:solidFill>
                  <a:srgbClr val="39FF41"/>
                </a:solidFill>
                <a:latin typeface="Comic Sans MS" charset="0"/>
                <a:ea typeface="Comic Sans MS" charset="0"/>
                <a:cs typeface="Comic Sans MS" charset="0"/>
              </a:rPr>
              <a:t>Tuesday 2</a:t>
            </a:r>
            <a:r>
              <a:rPr lang="en-GB" sz="2400" b="1" baseline="30000" dirty="0" smtClean="0">
                <a:solidFill>
                  <a:srgbClr val="39FF41"/>
                </a:solidFill>
                <a:latin typeface="Comic Sans MS" charset="0"/>
                <a:ea typeface="Comic Sans MS" charset="0"/>
                <a:cs typeface="Comic Sans MS" charset="0"/>
              </a:rPr>
              <a:t>nd</a:t>
            </a:r>
            <a:r>
              <a:rPr lang="en-GB" sz="2400" b="1" dirty="0" smtClean="0">
                <a:solidFill>
                  <a:srgbClr val="39FF41"/>
                </a:solidFill>
                <a:latin typeface="Comic Sans MS" charset="0"/>
                <a:ea typeface="Comic Sans MS" charset="0"/>
                <a:cs typeface="Comic Sans MS" charset="0"/>
              </a:rPr>
              <a:t> February 2021</a:t>
            </a:r>
          </a:p>
          <a:p>
            <a:r>
              <a:rPr lang="en-GB" sz="2400" b="1" dirty="0" smtClean="0">
                <a:solidFill>
                  <a:srgbClr val="39FF41"/>
                </a:solidFill>
                <a:latin typeface="Comic Sans MS" charset="0"/>
                <a:ea typeface="Comic Sans MS" charset="0"/>
                <a:cs typeface="Comic Sans MS" charset="0"/>
              </a:rPr>
              <a:t>O LO: </a:t>
            </a:r>
            <a:r>
              <a:rPr lang="en-GB" sz="2400" b="1" dirty="0">
                <a:solidFill>
                  <a:srgbClr val="39FF41"/>
                </a:solidFill>
                <a:latin typeface="Comic Sans MS" charset="0"/>
                <a:ea typeface="Comic Sans MS" charset="0"/>
                <a:cs typeface="Comic Sans MS" charset="0"/>
              </a:rPr>
              <a:t>Can I continue to research to find information to include in my non-chronological report?</a:t>
            </a:r>
            <a:r>
              <a:rPr lang="en-GB" sz="2400" b="1" dirty="0" smtClean="0">
                <a:solidFill>
                  <a:srgbClr val="39FF41"/>
                </a:solidFill>
                <a:effectLst/>
                <a:latin typeface="Comic Sans MS" charset="0"/>
                <a:ea typeface="Comic Sans MS" charset="0"/>
                <a:cs typeface="Comic Sans MS" charset="0"/>
              </a:rPr>
              <a:t> </a:t>
            </a:r>
            <a:endParaRPr lang="en-GB" sz="2400" b="1" dirty="0" smtClean="0">
              <a:solidFill>
                <a:srgbClr val="39FF41"/>
              </a:solidFill>
              <a:latin typeface="Comic Sans MS" charset="0"/>
              <a:ea typeface="Comic Sans MS" charset="0"/>
              <a:cs typeface="Comic Sans MS" charset="0"/>
            </a:endParaRPr>
          </a:p>
          <a:p>
            <a:endParaRPr lang="en-GB" sz="2400" dirty="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Wednesday 3</a:t>
            </a:r>
            <a:r>
              <a:rPr lang="en-GB" sz="2400" baseline="30000" dirty="0" smtClean="0">
                <a:latin typeface="Comic Sans MS" charset="0"/>
                <a:ea typeface="Comic Sans MS" charset="0"/>
                <a:cs typeface="Comic Sans MS" charset="0"/>
              </a:rPr>
              <a:t>rd</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start to plan my non-chronological report, using my research as a guide?</a:t>
            </a:r>
          </a:p>
          <a:p>
            <a:endParaRPr lang="en-GB" sz="2400" dirty="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Thursday 4</a:t>
            </a:r>
            <a:r>
              <a:rPr lang="en-GB" sz="2400" baseline="30000" dirty="0" smtClean="0">
                <a:latin typeface="Comic Sans MS" charset="0"/>
                <a:ea typeface="Comic Sans MS" charset="0"/>
                <a:cs typeface="Comic Sans MS" charset="0"/>
              </a:rPr>
              <a:t>th</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start to plan the layout of my non-chronological report to help the reader navigate and find information?</a:t>
            </a:r>
            <a:r>
              <a:rPr lang="en-GB" sz="2400" dirty="0" smtClean="0">
                <a:effectLst/>
                <a:latin typeface="Comic Sans MS" charset="0"/>
                <a:ea typeface="Comic Sans MS" charset="0"/>
                <a:cs typeface="Comic Sans MS" charset="0"/>
              </a:rPr>
              <a:t> </a:t>
            </a:r>
            <a:endParaRPr lang="en-GB" sz="2400" dirty="0" smtClean="0">
              <a:latin typeface="Comic Sans MS" charset="0"/>
              <a:ea typeface="Comic Sans MS" charset="0"/>
              <a:cs typeface="Comic Sans MS" charset="0"/>
            </a:endParaRPr>
          </a:p>
          <a:p>
            <a:endParaRPr lang="en-GB" sz="2400" dirty="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Friday 5</a:t>
            </a:r>
            <a:r>
              <a:rPr lang="en-GB" sz="2400" baseline="30000" dirty="0" smtClean="0">
                <a:latin typeface="Comic Sans MS" charset="0"/>
                <a:ea typeface="Comic Sans MS" charset="0"/>
                <a:cs typeface="Comic Sans MS" charset="0"/>
              </a:rPr>
              <a:t>th</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start to write my non-chronological report using my plan and the success criteria?</a:t>
            </a:r>
            <a:r>
              <a:rPr lang="en-GB" sz="2400" dirty="0" smtClean="0">
                <a:effectLst/>
                <a:latin typeface="Comic Sans MS" charset="0"/>
                <a:ea typeface="Comic Sans MS" charset="0"/>
                <a:cs typeface="Comic Sans MS" charset="0"/>
              </a:rPr>
              <a:t> </a:t>
            </a:r>
            <a:endParaRPr lang="en-GB" sz="2400" dirty="0">
              <a:latin typeface="Comic Sans MS" charset="0"/>
              <a:ea typeface="Comic Sans MS" charset="0"/>
              <a:cs typeface="Comic Sans MS" charset="0"/>
            </a:endParaRPr>
          </a:p>
        </p:txBody>
      </p:sp>
    </p:spTree>
    <p:extLst>
      <p:ext uri="{BB962C8B-B14F-4D97-AF65-F5344CB8AC3E}">
        <p14:creationId xmlns:p14="http://schemas.microsoft.com/office/powerpoint/2010/main" val="165705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charset="0"/>
                <a:ea typeface="Comic Sans MS" charset="0"/>
                <a:cs typeface="Comic Sans MS" charset="0"/>
              </a:rPr>
              <a:t>Tuesday </a:t>
            </a:r>
            <a:r>
              <a:rPr lang="mr-IN" dirty="0" smtClean="0">
                <a:latin typeface="Comic Sans MS" charset="0"/>
                <a:ea typeface="Comic Sans MS" charset="0"/>
                <a:cs typeface="Comic Sans MS" charset="0"/>
              </a:rPr>
              <a:t>–</a:t>
            </a:r>
            <a:r>
              <a:rPr lang="en-GB" dirty="0" smtClean="0">
                <a:latin typeface="Comic Sans MS" charset="0"/>
                <a:ea typeface="Comic Sans MS" charset="0"/>
                <a:cs typeface="Comic Sans MS" charset="0"/>
              </a:rPr>
              <a:t> further research</a:t>
            </a:r>
            <a:endParaRPr lang="en-GB" dirty="0">
              <a:latin typeface="Comic Sans MS" charset="0"/>
              <a:ea typeface="Comic Sans MS" charset="0"/>
              <a:cs typeface="Comic Sans MS" charset="0"/>
            </a:endParaRPr>
          </a:p>
        </p:txBody>
      </p:sp>
      <p:sp>
        <p:nvSpPr>
          <p:cNvPr id="3" name="Content Placeholder 2"/>
          <p:cNvSpPr>
            <a:spLocks noGrp="1"/>
          </p:cNvSpPr>
          <p:nvPr>
            <p:ph idx="1"/>
          </p:nvPr>
        </p:nvSpPr>
        <p:spPr>
          <a:xfrm>
            <a:off x="256195" y="179962"/>
            <a:ext cx="9160180" cy="2135221"/>
          </a:xfrm>
        </p:spPr>
        <p:txBody>
          <a:bodyPr>
            <a:noAutofit/>
          </a:bodyPr>
          <a:lstStyle/>
          <a:p>
            <a:r>
              <a:rPr lang="en-GB" sz="2400" dirty="0" smtClean="0">
                <a:solidFill>
                  <a:schemeClr val="tx1"/>
                </a:solidFill>
                <a:latin typeface="Comic Sans MS" charset="0"/>
                <a:ea typeface="Comic Sans MS" charset="0"/>
                <a:cs typeface="Comic Sans MS" charset="0"/>
              </a:rPr>
              <a:t>Today, you need to start to decide on some categories that you are going to use to write about your dinosaur. For example, as I have research the T-Rex, I have decided to write about five key areas:</a:t>
            </a:r>
          </a:p>
          <a:p>
            <a:endParaRPr lang="en-GB" dirty="0">
              <a:solidFill>
                <a:schemeClr val="tx1"/>
              </a:solidFill>
              <a:latin typeface="Comic Sans MS" charset="0"/>
              <a:ea typeface="Comic Sans MS" charset="0"/>
              <a:cs typeface="Comic Sans MS"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27308675"/>
              </p:ext>
            </p:extLst>
          </p:nvPr>
        </p:nvGraphicFramePr>
        <p:xfrm>
          <a:off x="256195" y="1835572"/>
          <a:ext cx="10697155" cy="2651760"/>
        </p:xfrm>
        <a:graphic>
          <a:graphicData uri="http://schemas.openxmlformats.org/drawingml/2006/table">
            <a:tbl>
              <a:tblPr firstRow="1" bandRow="1">
                <a:tableStyleId>{5C22544A-7EE6-4342-B048-85BDC9FD1C3A}</a:tableStyleId>
              </a:tblPr>
              <a:tblGrid>
                <a:gridCol w="2139431"/>
                <a:gridCol w="2139431"/>
                <a:gridCol w="2139431"/>
                <a:gridCol w="2139431"/>
                <a:gridCol w="2139431"/>
              </a:tblGrid>
              <a:tr h="2172149">
                <a:tc>
                  <a:txBody>
                    <a:bodyPr/>
                    <a:lstStyle/>
                    <a:p>
                      <a:r>
                        <a:rPr lang="en-GB" sz="2800" dirty="0" smtClean="0">
                          <a:latin typeface="Comic Sans MS" charset="0"/>
                          <a:ea typeface="Comic Sans MS" charset="0"/>
                          <a:cs typeface="Comic Sans MS" charset="0"/>
                        </a:rPr>
                        <a:t>General</a:t>
                      </a:r>
                      <a:r>
                        <a:rPr lang="en-GB" sz="2800" baseline="0" dirty="0" smtClean="0">
                          <a:latin typeface="Comic Sans MS" charset="0"/>
                          <a:ea typeface="Comic Sans MS" charset="0"/>
                          <a:cs typeface="Comic Sans MS" charset="0"/>
                        </a:rPr>
                        <a:t> facts (as part of my introduction)</a:t>
                      </a:r>
                      <a:endParaRPr lang="en-GB" sz="2800" dirty="0">
                        <a:latin typeface="Comic Sans MS" charset="0"/>
                        <a:ea typeface="Comic Sans MS" charset="0"/>
                        <a:cs typeface="Comic Sans MS" charset="0"/>
                      </a:endParaRPr>
                    </a:p>
                  </a:txBody>
                  <a:tcPr/>
                </a:tc>
                <a:tc>
                  <a:txBody>
                    <a:bodyPr/>
                    <a:lstStyle/>
                    <a:p>
                      <a:r>
                        <a:rPr lang="en-GB" sz="2800" dirty="0" smtClean="0">
                          <a:latin typeface="Comic Sans MS" charset="0"/>
                          <a:ea typeface="Comic Sans MS" charset="0"/>
                          <a:cs typeface="Comic Sans MS" charset="0"/>
                        </a:rPr>
                        <a:t>T-rex</a:t>
                      </a:r>
                      <a:r>
                        <a:rPr lang="en-GB" sz="2800" baseline="0" dirty="0" smtClean="0">
                          <a:latin typeface="Comic Sans MS" charset="0"/>
                          <a:ea typeface="Comic Sans MS" charset="0"/>
                          <a:cs typeface="Comic Sans MS" charset="0"/>
                        </a:rPr>
                        <a:t> growth</a:t>
                      </a:r>
                      <a:endParaRPr lang="en-GB" sz="2800" dirty="0">
                        <a:latin typeface="Comic Sans MS" charset="0"/>
                        <a:ea typeface="Comic Sans MS" charset="0"/>
                        <a:cs typeface="Comic Sans M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latin typeface="Comic Sans MS" charset="0"/>
                          <a:ea typeface="Comic Sans MS" charset="0"/>
                          <a:cs typeface="Comic Sans MS" charset="0"/>
                        </a:rPr>
                        <a:t>Habitat</a:t>
                      </a:r>
                    </a:p>
                    <a:p>
                      <a:endParaRPr lang="en-GB" sz="2800" dirty="0">
                        <a:latin typeface="Comic Sans MS" charset="0"/>
                        <a:ea typeface="Comic Sans MS" charset="0"/>
                        <a:cs typeface="Comic Sans MS" charset="0"/>
                      </a:endParaRPr>
                    </a:p>
                  </a:txBody>
                  <a:tcPr/>
                </a:tc>
                <a:tc>
                  <a:txBody>
                    <a:bodyPr/>
                    <a:lstStyle/>
                    <a:p>
                      <a:r>
                        <a:rPr lang="en-GB" sz="2800" dirty="0" smtClean="0">
                          <a:latin typeface="Comic Sans MS" charset="0"/>
                          <a:ea typeface="Comic Sans MS" charset="0"/>
                          <a:cs typeface="Comic Sans MS" charset="0"/>
                        </a:rPr>
                        <a:t>Predator or Scavenger? (How it</a:t>
                      </a:r>
                      <a:r>
                        <a:rPr lang="en-GB" sz="2800" baseline="0" dirty="0" smtClean="0">
                          <a:latin typeface="Comic Sans MS" charset="0"/>
                          <a:ea typeface="Comic Sans MS" charset="0"/>
                          <a:cs typeface="Comic Sans MS" charset="0"/>
                        </a:rPr>
                        <a:t> gathered food)</a:t>
                      </a:r>
                      <a:endParaRPr lang="en-GB" sz="2800" dirty="0">
                        <a:latin typeface="Comic Sans MS" charset="0"/>
                        <a:ea typeface="Comic Sans MS" charset="0"/>
                        <a:cs typeface="Comic Sans MS" charset="0"/>
                      </a:endParaRPr>
                    </a:p>
                  </a:txBody>
                  <a:tcPr/>
                </a:tc>
                <a:tc>
                  <a:txBody>
                    <a:bodyPr/>
                    <a:lstStyle/>
                    <a:p>
                      <a:r>
                        <a:rPr lang="en-GB" sz="2800" dirty="0" smtClean="0">
                          <a:latin typeface="Comic Sans MS" charset="0"/>
                          <a:ea typeface="Comic Sans MS" charset="0"/>
                          <a:cs typeface="Comic Sans MS" charset="0"/>
                        </a:rPr>
                        <a:t>Where T-rex fossils are now on display.</a:t>
                      </a:r>
                      <a:endParaRPr lang="en-GB" sz="2800" dirty="0">
                        <a:latin typeface="Comic Sans MS" charset="0"/>
                        <a:ea typeface="Comic Sans MS" charset="0"/>
                        <a:cs typeface="Comic Sans MS" charset="0"/>
                      </a:endParaRPr>
                    </a:p>
                  </a:txBody>
                  <a:tcPr/>
                </a:tc>
              </a:tr>
            </a:tbl>
          </a:graphicData>
        </a:graphic>
      </p:graphicFrame>
    </p:spTree>
    <p:extLst>
      <p:ext uri="{BB962C8B-B14F-4D97-AF65-F5344CB8AC3E}">
        <p14:creationId xmlns:p14="http://schemas.microsoft.com/office/powerpoint/2010/main" val="137901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charset="0"/>
                <a:ea typeface="Comic Sans MS" charset="0"/>
                <a:cs typeface="Comic Sans MS" charset="0"/>
              </a:rPr>
              <a:t>Tuesday </a:t>
            </a:r>
            <a:r>
              <a:rPr lang="mr-IN" dirty="0" smtClean="0">
                <a:latin typeface="Comic Sans MS" charset="0"/>
                <a:ea typeface="Comic Sans MS" charset="0"/>
                <a:cs typeface="Comic Sans MS" charset="0"/>
              </a:rPr>
              <a:t>–</a:t>
            </a:r>
            <a:r>
              <a:rPr lang="en-GB" dirty="0" smtClean="0">
                <a:latin typeface="Comic Sans MS" charset="0"/>
                <a:ea typeface="Comic Sans MS" charset="0"/>
                <a:cs typeface="Comic Sans MS" charset="0"/>
              </a:rPr>
              <a:t> further research</a:t>
            </a:r>
            <a:endParaRPr lang="en-GB" dirty="0">
              <a:latin typeface="Comic Sans MS" charset="0"/>
              <a:ea typeface="Comic Sans MS" charset="0"/>
              <a:cs typeface="Comic Sans MS" charset="0"/>
            </a:endParaRPr>
          </a:p>
        </p:txBody>
      </p:sp>
      <p:sp>
        <p:nvSpPr>
          <p:cNvPr id="3" name="Content Placeholder 2"/>
          <p:cNvSpPr>
            <a:spLocks noGrp="1"/>
          </p:cNvSpPr>
          <p:nvPr>
            <p:ph idx="1"/>
          </p:nvPr>
        </p:nvSpPr>
        <p:spPr>
          <a:xfrm>
            <a:off x="256195" y="179962"/>
            <a:ext cx="9160180" cy="2135221"/>
          </a:xfrm>
        </p:spPr>
        <p:txBody>
          <a:bodyPr>
            <a:noAutofit/>
          </a:bodyPr>
          <a:lstStyle/>
          <a:p>
            <a:r>
              <a:rPr lang="en-GB" sz="2400" dirty="0" smtClean="0">
                <a:solidFill>
                  <a:schemeClr val="tx1"/>
                </a:solidFill>
                <a:latin typeface="Comic Sans MS" charset="0"/>
                <a:ea typeface="Comic Sans MS" charset="0"/>
                <a:cs typeface="Comic Sans MS" charset="0"/>
              </a:rPr>
              <a:t>Once you have decided on your key areas (could be more or less than five at this point), you can spend the rest of the lesson researching any more facts about your dinosaur within these areas in case you don’t have many. </a:t>
            </a:r>
          </a:p>
          <a:p>
            <a:endParaRPr lang="en-GB" dirty="0">
              <a:solidFill>
                <a:schemeClr val="tx1"/>
              </a:solidFill>
              <a:latin typeface="Comic Sans MS" charset="0"/>
              <a:ea typeface="Comic Sans MS" charset="0"/>
              <a:cs typeface="Comic Sans MS"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20762344"/>
              </p:ext>
            </p:extLst>
          </p:nvPr>
        </p:nvGraphicFramePr>
        <p:xfrm>
          <a:off x="256195" y="1835572"/>
          <a:ext cx="10697155" cy="2651760"/>
        </p:xfrm>
        <a:graphic>
          <a:graphicData uri="http://schemas.openxmlformats.org/drawingml/2006/table">
            <a:tbl>
              <a:tblPr firstRow="1" bandRow="1">
                <a:tableStyleId>{5C22544A-7EE6-4342-B048-85BDC9FD1C3A}</a:tableStyleId>
              </a:tblPr>
              <a:tblGrid>
                <a:gridCol w="2139431"/>
                <a:gridCol w="2139431"/>
                <a:gridCol w="2139431"/>
                <a:gridCol w="2139431"/>
                <a:gridCol w="2139431"/>
              </a:tblGrid>
              <a:tr h="2172149">
                <a:tc>
                  <a:txBody>
                    <a:bodyPr/>
                    <a:lstStyle/>
                    <a:p>
                      <a:r>
                        <a:rPr lang="en-GB" sz="2800" dirty="0" smtClean="0">
                          <a:latin typeface="Comic Sans MS" charset="0"/>
                          <a:ea typeface="Comic Sans MS" charset="0"/>
                          <a:cs typeface="Comic Sans MS" charset="0"/>
                        </a:rPr>
                        <a:t>General</a:t>
                      </a:r>
                      <a:r>
                        <a:rPr lang="en-GB" sz="2800" baseline="0" dirty="0" smtClean="0">
                          <a:latin typeface="Comic Sans MS" charset="0"/>
                          <a:ea typeface="Comic Sans MS" charset="0"/>
                          <a:cs typeface="Comic Sans MS" charset="0"/>
                        </a:rPr>
                        <a:t> facts (as part of my introduction)</a:t>
                      </a:r>
                      <a:endParaRPr lang="en-GB" sz="2800" dirty="0">
                        <a:latin typeface="Comic Sans MS" charset="0"/>
                        <a:ea typeface="Comic Sans MS" charset="0"/>
                        <a:cs typeface="Comic Sans MS" charset="0"/>
                      </a:endParaRPr>
                    </a:p>
                  </a:txBody>
                  <a:tcPr/>
                </a:tc>
                <a:tc>
                  <a:txBody>
                    <a:bodyPr/>
                    <a:lstStyle/>
                    <a:p>
                      <a:r>
                        <a:rPr lang="en-GB" sz="2800" dirty="0" smtClean="0">
                          <a:latin typeface="Comic Sans MS" charset="0"/>
                          <a:ea typeface="Comic Sans MS" charset="0"/>
                          <a:cs typeface="Comic Sans MS" charset="0"/>
                        </a:rPr>
                        <a:t>T-rex</a:t>
                      </a:r>
                      <a:r>
                        <a:rPr lang="en-GB" sz="2800" baseline="0" dirty="0" smtClean="0">
                          <a:latin typeface="Comic Sans MS" charset="0"/>
                          <a:ea typeface="Comic Sans MS" charset="0"/>
                          <a:cs typeface="Comic Sans MS" charset="0"/>
                        </a:rPr>
                        <a:t> growth</a:t>
                      </a:r>
                      <a:endParaRPr lang="en-GB" sz="2800" dirty="0">
                        <a:latin typeface="Comic Sans MS" charset="0"/>
                        <a:ea typeface="Comic Sans MS" charset="0"/>
                        <a:cs typeface="Comic Sans M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latin typeface="Comic Sans MS" charset="0"/>
                          <a:ea typeface="Comic Sans MS" charset="0"/>
                          <a:cs typeface="Comic Sans MS" charset="0"/>
                        </a:rPr>
                        <a:t>Habitat</a:t>
                      </a:r>
                    </a:p>
                    <a:p>
                      <a:endParaRPr lang="en-GB" sz="2800" dirty="0">
                        <a:latin typeface="Comic Sans MS" charset="0"/>
                        <a:ea typeface="Comic Sans MS" charset="0"/>
                        <a:cs typeface="Comic Sans MS" charset="0"/>
                      </a:endParaRPr>
                    </a:p>
                  </a:txBody>
                  <a:tcPr/>
                </a:tc>
                <a:tc>
                  <a:txBody>
                    <a:bodyPr/>
                    <a:lstStyle/>
                    <a:p>
                      <a:r>
                        <a:rPr lang="en-GB" sz="2800" dirty="0" smtClean="0">
                          <a:latin typeface="Comic Sans MS" charset="0"/>
                          <a:ea typeface="Comic Sans MS" charset="0"/>
                          <a:cs typeface="Comic Sans MS" charset="0"/>
                        </a:rPr>
                        <a:t>Predator or Scavenger? (How it</a:t>
                      </a:r>
                      <a:r>
                        <a:rPr lang="en-GB" sz="2800" baseline="0" dirty="0" smtClean="0">
                          <a:latin typeface="Comic Sans MS" charset="0"/>
                          <a:ea typeface="Comic Sans MS" charset="0"/>
                          <a:cs typeface="Comic Sans MS" charset="0"/>
                        </a:rPr>
                        <a:t> gathered food)</a:t>
                      </a:r>
                      <a:endParaRPr lang="en-GB" sz="2800" dirty="0">
                        <a:latin typeface="Comic Sans MS" charset="0"/>
                        <a:ea typeface="Comic Sans MS" charset="0"/>
                        <a:cs typeface="Comic Sans MS" charset="0"/>
                      </a:endParaRPr>
                    </a:p>
                  </a:txBody>
                  <a:tcPr/>
                </a:tc>
                <a:tc>
                  <a:txBody>
                    <a:bodyPr/>
                    <a:lstStyle/>
                    <a:p>
                      <a:r>
                        <a:rPr lang="en-GB" sz="2800" dirty="0" smtClean="0">
                          <a:latin typeface="Comic Sans MS" charset="0"/>
                          <a:ea typeface="Comic Sans MS" charset="0"/>
                          <a:cs typeface="Comic Sans MS" charset="0"/>
                        </a:rPr>
                        <a:t>Where T-rex fossils are now on display.</a:t>
                      </a:r>
                      <a:endParaRPr lang="en-GB" sz="2800" dirty="0">
                        <a:latin typeface="Comic Sans MS" charset="0"/>
                        <a:ea typeface="Comic Sans MS" charset="0"/>
                        <a:cs typeface="Comic Sans MS" charset="0"/>
                      </a:endParaRPr>
                    </a:p>
                  </a:txBody>
                  <a:tcPr/>
                </a:tc>
              </a:tr>
            </a:tbl>
          </a:graphicData>
        </a:graphic>
      </p:graphicFrame>
    </p:spTree>
    <p:extLst>
      <p:ext uri="{BB962C8B-B14F-4D97-AF65-F5344CB8AC3E}">
        <p14:creationId xmlns:p14="http://schemas.microsoft.com/office/powerpoint/2010/main" val="152406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509770" cy="7101191"/>
          </a:xfrm>
          <a:prstGeom prst="rect">
            <a:avLst/>
          </a:prstGeom>
          <a:noFill/>
        </p:spPr>
        <p:txBody>
          <a:bodyPr wrap="square" rtlCol="0">
            <a:spAutoFit/>
          </a:bodyPr>
          <a:lstStyle/>
          <a:p>
            <a:r>
              <a:rPr lang="en-GB" sz="2400" dirty="0" smtClean="0">
                <a:latin typeface="Comic Sans MS" charset="0"/>
                <a:ea typeface="Comic Sans MS" charset="0"/>
                <a:cs typeface="Comic Sans MS" charset="0"/>
              </a:rPr>
              <a:t>Monday 1</a:t>
            </a:r>
            <a:r>
              <a:rPr lang="en-GB" sz="2400" baseline="30000" dirty="0" smtClean="0">
                <a:latin typeface="Comic Sans MS" charset="0"/>
                <a:ea typeface="Comic Sans MS" charset="0"/>
                <a:cs typeface="Comic Sans MS" charset="0"/>
              </a:rPr>
              <a:t>st</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Can I start to research to find information to include in my non-chronological report?</a:t>
            </a:r>
            <a:br>
              <a:rPr lang="en-GB" sz="2400" dirty="0" smtClean="0">
                <a:latin typeface="Comic Sans MS" charset="0"/>
                <a:ea typeface="Comic Sans MS" charset="0"/>
                <a:cs typeface="Comic Sans MS" charset="0"/>
              </a:rPr>
            </a:br>
            <a:endParaRPr lang="en-GB" sz="2400" dirty="0" smtClean="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Tuesday 2</a:t>
            </a:r>
            <a:r>
              <a:rPr lang="en-GB" sz="2400" baseline="30000" dirty="0" smtClean="0">
                <a:latin typeface="Comic Sans MS" charset="0"/>
                <a:ea typeface="Comic Sans MS" charset="0"/>
                <a:cs typeface="Comic Sans MS" charset="0"/>
              </a:rPr>
              <a:t>nd</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continue to research to find information to include in my non-chronological report?</a:t>
            </a:r>
            <a:r>
              <a:rPr lang="en-GB" sz="2400" dirty="0" smtClean="0">
                <a:effectLst/>
                <a:latin typeface="Comic Sans MS" charset="0"/>
                <a:ea typeface="Comic Sans MS" charset="0"/>
                <a:cs typeface="Comic Sans MS" charset="0"/>
              </a:rPr>
              <a:t> </a:t>
            </a:r>
            <a:endParaRPr lang="en-GB" sz="2400" dirty="0" smtClean="0">
              <a:latin typeface="Comic Sans MS" charset="0"/>
              <a:ea typeface="Comic Sans MS" charset="0"/>
              <a:cs typeface="Comic Sans MS" charset="0"/>
            </a:endParaRPr>
          </a:p>
          <a:p>
            <a:endParaRPr lang="en-GB" sz="2400" dirty="0">
              <a:latin typeface="Comic Sans MS" charset="0"/>
              <a:ea typeface="Comic Sans MS" charset="0"/>
              <a:cs typeface="Comic Sans MS" charset="0"/>
            </a:endParaRPr>
          </a:p>
          <a:p>
            <a:r>
              <a:rPr lang="en-GB" sz="2400" b="1" dirty="0" smtClean="0">
                <a:solidFill>
                  <a:srgbClr val="39FF41"/>
                </a:solidFill>
                <a:latin typeface="Comic Sans MS" charset="0"/>
                <a:ea typeface="Comic Sans MS" charset="0"/>
                <a:cs typeface="Comic Sans MS" charset="0"/>
              </a:rPr>
              <a:t>Wednesday 3</a:t>
            </a:r>
            <a:r>
              <a:rPr lang="en-GB" sz="2400" b="1" baseline="30000" dirty="0" smtClean="0">
                <a:solidFill>
                  <a:srgbClr val="39FF41"/>
                </a:solidFill>
                <a:latin typeface="Comic Sans MS" charset="0"/>
                <a:ea typeface="Comic Sans MS" charset="0"/>
                <a:cs typeface="Comic Sans MS" charset="0"/>
              </a:rPr>
              <a:t>rd</a:t>
            </a:r>
            <a:r>
              <a:rPr lang="en-GB" sz="2400" b="1" dirty="0" smtClean="0">
                <a:solidFill>
                  <a:srgbClr val="39FF41"/>
                </a:solidFill>
                <a:latin typeface="Comic Sans MS" charset="0"/>
                <a:ea typeface="Comic Sans MS" charset="0"/>
                <a:cs typeface="Comic Sans MS" charset="0"/>
              </a:rPr>
              <a:t> February 2021</a:t>
            </a:r>
          </a:p>
          <a:p>
            <a:r>
              <a:rPr lang="en-GB" sz="2400" b="1" dirty="0" smtClean="0">
                <a:solidFill>
                  <a:srgbClr val="39FF41"/>
                </a:solidFill>
                <a:latin typeface="Comic Sans MS" charset="0"/>
                <a:ea typeface="Comic Sans MS" charset="0"/>
                <a:cs typeface="Comic Sans MS" charset="0"/>
              </a:rPr>
              <a:t>O LO: </a:t>
            </a:r>
            <a:r>
              <a:rPr lang="en-GB" sz="2400" b="1" dirty="0">
                <a:solidFill>
                  <a:srgbClr val="39FF41"/>
                </a:solidFill>
                <a:latin typeface="Comic Sans MS" charset="0"/>
                <a:ea typeface="Comic Sans MS" charset="0"/>
                <a:cs typeface="Comic Sans MS" charset="0"/>
              </a:rPr>
              <a:t>Can I start to plan my non-chronological report, using my research as a guide?</a:t>
            </a:r>
          </a:p>
          <a:p>
            <a:endParaRPr lang="en-GB" sz="2400" dirty="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Thursday 4</a:t>
            </a:r>
            <a:r>
              <a:rPr lang="en-GB" sz="2400" baseline="30000" dirty="0" smtClean="0">
                <a:latin typeface="Comic Sans MS" charset="0"/>
                <a:ea typeface="Comic Sans MS" charset="0"/>
                <a:cs typeface="Comic Sans MS" charset="0"/>
              </a:rPr>
              <a:t>th</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start to plan the layout of my non-chronological report to help the reader navigate and find information?</a:t>
            </a:r>
            <a:r>
              <a:rPr lang="en-GB" sz="2400" dirty="0" smtClean="0">
                <a:effectLst/>
                <a:latin typeface="Comic Sans MS" charset="0"/>
                <a:ea typeface="Comic Sans MS" charset="0"/>
                <a:cs typeface="Comic Sans MS" charset="0"/>
              </a:rPr>
              <a:t> </a:t>
            </a:r>
            <a:endParaRPr lang="en-GB" sz="2400" dirty="0" smtClean="0">
              <a:latin typeface="Comic Sans MS" charset="0"/>
              <a:ea typeface="Comic Sans MS" charset="0"/>
              <a:cs typeface="Comic Sans MS" charset="0"/>
            </a:endParaRPr>
          </a:p>
          <a:p>
            <a:endParaRPr lang="en-GB" sz="2400" dirty="0">
              <a:latin typeface="Comic Sans MS" charset="0"/>
              <a:ea typeface="Comic Sans MS" charset="0"/>
              <a:cs typeface="Comic Sans MS" charset="0"/>
            </a:endParaRPr>
          </a:p>
          <a:p>
            <a:r>
              <a:rPr lang="en-GB" sz="2400" dirty="0" smtClean="0">
                <a:latin typeface="Comic Sans MS" charset="0"/>
                <a:ea typeface="Comic Sans MS" charset="0"/>
                <a:cs typeface="Comic Sans MS" charset="0"/>
              </a:rPr>
              <a:t>Friday 5</a:t>
            </a:r>
            <a:r>
              <a:rPr lang="en-GB" sz="2400" baseline="30000" dirty="0" smtClean="0">
                <a:latin typeface="Comic Sans MS" charset="0"/>
                <a:ea typeface="Comic Sans MS" charset="0"/>
                <a:cs typeface="Comic Sans MS" charset="0"/>
              </a:rPr>
              <a:t>th</a:t>
            </a:r>
            <a:r>
              <a:rPr lang="en-GB" sz="2400" dirty="0" smtClean="0">
                <a:latin typeface="Comic Sans MS" charset="0"/>
                <a:ea typeface="Comic Sans MS" charset="0"/>
                <a:cs typeface="Comic Sans MS" charset="0"/>
              </a:rPr>
              <a:t> February 2021</a:t>
            </a:r>
          </a:p>
          <a:p>
            <a:r>
              <a:rPr lang="en-GB" sz="2400" dirty="0" smtClean="0">
                <a:latin typeface="Comic Sans MS" charset="0"/>
                <a:ea typeface="Comic Sans MS" charset="0"/>
                <a:cs typeface="Comic Sans MS" charset="0"/>
              </a:rPr>
              <a:t>O LO: </a:t>
            </a:r>
            <a:r>
              <a:rPr lang="en-GB" sz="2400" dirty="0">
                <a:latin typeface="Comic Sans MS" charset="0"/>
                <a:ea typeface="Comic Sans MS" charset="0"/>
                <a:cs typeface="Comic Sans MS" charset="0"/>
              </a:rPr>
              <a:t>Can I start to write my non-chronological report using my plan and the success criteria?</a:t>
            </a:r>
            <a:r>
              <a:rPr lang="en-GB" sz="2400" dirty="0" smtClean="0">
                <a:effectLst/>
                <a:latin typeface="Comic Sans MS" charset="0"/>
                <a:ea typeface="Comic Sans MS" charset="0"/>
                <a:cs typeface="Comic Sans MS" charset="0"/>
              </a:rPr>
              <a:t> </a:t>
            </a:r>
            <a:endParaRPr lang="en-GB" sz="2400" dirty="0">
              <a:latin typeface="Comic Sans MS" charset="0"/>
              <a:ea typeface="Comic Sans MS" charset="0"/>
              <a:cs typeface="Comic Sans MS" charset="0"/>
            </a:endParaRPr>
          </a:p>
        </p:txBody>
      </p:sp>
    </p:spTree>
    <p:extLst>
      <p:ext uri="{BB962C8B-B14F-4D97-AF65-F5344CB8AC3E}">
        <p14:creationId xmlns:p14="http://schemas.microsoft.com/office/powerpoint/2010/main" val="211194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478970"/>
          </a:xfrm>
          <a:prstGeom prst="rect">
            <a:avLst/>
          </a:prstGeom>
          <a:noFill/>
        </p:spPr>
        <p:txBody>
          <a:bodyPr wrap="square" rtlCol="0">
            <a:spAutoFit/>
          </a:bodyPr>
          <a:lstStyle/>
          <a:p>
            <a:r>
              <a:rPr lang="en-GB" sz="3200" b="1" dirty="0" smtClean="0">
                <a:latin typeface="Comic Sans MS" charset="0"/>
                <a:ea typeface="Comic Sans MS" charset="0"/>
                <a:cs typeface="Comic Sans MS" charset="0"/>
              </a:rPr>
              <a:t>Introduction (general facts):</a:t>
            </a:r>
          </a:p>
          <a:p>
            <a:pPr marL="457200" indent="-457200">
              <a:buFont typeface="Arial" charset="0"/>
              <a:buChar char="•"/>
            </a:pPr>
            <a:r>
              <a:rPr lang="en-GB" sz="3200" b="1" dirty="0" smtClean="0">
                <a:latin typeface="Comic Sans MS" charset="0"/>
                <a:ea typeface="Comic Sans MS" charset="0"/>
                <a:cs typeface="Comic Sans MS" charset="0"/>
              </a:rPr>
              <a:t>The T-rex was a type of theropod dinosaur</a:t>
            </a:r>
          </a:p>
          <a:p>
            <a:pPr marL="457200" indent="-457200">
              <a:buFont typeface="Arial" charset="0"/>
              <a:buChar char="•"/>
            </a:pPr>
            <a:r>
              <a:rPr lang="en-GB" sz="3200" b="1" dirty="0" smtClean="0">
                <a:latin typeface="Comic Sans MS" charset="0"/>
                <a:ea typeface="Comic Sans MS" charset="0"/>
                <a:cs typeface="Comic Sans MS" charset="0"/>
              </a:rPr>
              <a:t>It was one of the largest land predator dinosaurs to exist</a:t>
            </a:r>
          </a:p>
          <a:p>
            <a:pPr marL="457200" indent="-457200">
              <a:buFont typeface="Arial" charset="0"/>
              <a:buChar char="•"/>
            </a:pPr>
            <a:endParaRPr lang="en-GB" sz="3200" b="1" dirty="0">
              <a:latin typeface="Comic Sans MS" charset="0"/>
              <a:ea typeface="Comic Sans MS" charset="0"/>
              <a:cs typeface="Comic Sans MS" charset="0"/>
            </a:endParaRPr>
          </a:p>
          <a:p>
            <a:r>
              <a:rPr lang="en-GB" sz="3200" b="1" dirty="0" smtClean="0">
                <a:latin typeface="Comic Sans MS" charset="0"/>
                <a:ea typeface="Comic Sans MS" charset="0"/>
                <a:cs typeface="Comic Sans MS" charset="0"/>
              </a:rPr>
              <a:t>Paragraph 2 (T-rex growth):</a:t>
            </a:r>
          </a:p>
          <a:p>
            <a:pPr marL="457200" indent="-457200">
              <a:buFont typeface="Arial" charset="0"/>
              <a:buChar char="•"/>
            </a:pPr>
            <a:r>
              <a:rPr lang="en-GB" sz="3200" b="1" dirty="0" smtClean="0">
                <a:latin typeface="Comic Sans MS" charset="0"/>
                <a:ea typeface="Comic Sans MS" charset="0"/>
                <a:cs typeface="Comic Sans MS" charset="0"/>
              </a:rPr>
              <a:t>A full grown T-rex measured up to 43 feet long and weighed as much as 7.5 tons</a:t>
            </a:r>
          </a:p>
          <a:p>
            <a:pPr marL="457200" indent="-457200">
              <a:buFont typeface="Arial" charset="0"/>
              <a:buChar char="•"/>
            </a:pPr>
            <a:endParaRPr lang="en-GB" sz="3200" b="1" dirty="0">
              <a:latin typeface="Comic Sans MS" charset="0"/>
              <a:ea typeface="Comic Sans MS" charset="0"/>
              <a:cs typeface="Comic Sans MS" charset="0"/>
            </a:endParaRPr>
          </a:p>
          <a:p>
            <a:r>
              <a:rPr lang="en-GB" sz="3200" b="1" dirty="0" smtClean="0">
                <a:latin typeface="Comic Sans MS" charset="0"/>
                <a:ea typeface="Comic Sans MS" charset="0"/>
                <a:cs typeface="Comic Sans MS" charset="0"/>
              </a:rPr>
              <a:t>Paragraph 3 (Habitat):</a:t>
            </a:r>
          </a:p>
          <a:p>
            <a:pPr marL="457200" indent="-457200">
              <a:buFont typeface="Arial" charset="0"/>
              <a:buChar char="•"/>
            </a:pPr>
            <a:r>
              <a:rPr lang="en-GB" sz="3200" b="1" dirty="0" smtClean="0">
                <a:latin typeface="Comic Sans MS" charset="0"/>
                <a:ea typeface="Comic Sans MS" charset="0"/>
                <a:cs typeface="Comic Sans MS" charset="0"/>
              </a:rPr>
              <a:t>The T-rex lived in the area that we now know as western North America.</a:t>
            </a:r>
          </a:p>
          <a:p>
            <a:pPr marL="457200" indent="-457200">
              <a:buFont typeface="Arial" charset="0"/>
              <a:buChar char="•"/>
            </a:pPr>
            <a:r>
              <a:rPr lang="en-GB" sz="3200" b="1" dirty="0" smtClean="0">
                <a:latin typeface="Comic Sans MS" charset="0"/>
                <a:ea typeface="Comic Sans MS" charset="0"/>
                <a:cs typeface="Comic Sans MS" charset="0"/>
              </a:rPr>
              <a:t>Lived in river valleys and forests.</a:t>
            </a:r>
          </a:p>
          <a:p>
            <a:pPr marL="457200" indent="-457200">
              <a:buFont typeface="Arial" charset="0"/>
              <a:buChar char="•"/>
            </a:pPr>
            <a:endParaRPr lang="en-GB" sz="3200" b="1" dirty="0">
              <a:latin typeface="Comic Sans MS" charset="0"/>
              <a:ea typeface="Comic Sans MS" charset="0"/>
              <a:cs typeface="Comic Sans MS" charset="0"/>
            </a:endParaRPr>
          </a:p>
          <a:p>
            <a:pPr marL="457200" indent="-457200">
              <a:buFont typeface="Arial" charset="0"/>
              <a:buChar char="•"/>
            </a:pPr>
            <a:endParaRPr lang="en-GB" sz="3200" b="1" dirty="0" smtClean="0">
              <a:latin typeface="Comic Sans MS" charset="0"/>
              <a:ea typeface="Comic Sans MS" charset="0"/>
              <a:cs typeface="Comic Sans MS" charset="0"/>
            </a:endParaRPr>
          </a:p>
        </p:txBody>
      </p:sp>
    </p:spTree>
    <p:extLst>
      <p:ext uri="{BB962C8B-B14F-4D97-AF65-F5344CB8AC3E}">
        <p14:creationId xmlns:p14="http://schemas.microsoft.com/office/powerpoint/2010/main" val="20855772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53</TotalTime>
  <Words>569</Words>
  <Application>Microsoft Macintosh PowerPoint</Application>
  <PresentationFormat>Widescreen</PresentationFormat>
  <Paragraphs>102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Century Gothic</vt:lpstr>
      <vt:lpstr>Comic Sans MS</vt:lpstr>
      <vt:lpstr>Wingdings 3</vt:lpstr>
      <vt:lpstr>Arial</vt:lpstr>
      <vt:lpstr>Slice</vt:lpstr>
      <vt:lpstr>English weekly input</vt:lpstr>
      <vt:lpstr>PowerPoint Presentation</vt:lpstr>
      <vt:lpstr>Monday – general research top tips</vt:lpstr>
      <vt:lpstr>PowerPoint Presentation</vt:lpstr>
      <vt:lpstr>PowerPoint Presentation</vt:lpstr>
      <vt:lpstr>Tuesday – further research</vt:lpstr>
      <vt:lpstr>Tuesday – further research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weekly input</dc:title>
  <dc:creator>Microsoft Office User</dc:creator>
  <cp:lastModifiedBy>Microsoft Office User</cp:lastModifiedBy>
  <cp:revision>9</cp:revision>
  <dcterms:created xsi:type="dcterms:W3CDTF">2021-01-31T19:23:48Z</dcterms:created>
  <dcterms:modified xsi:type="dcterms:W3CDTF">2021-01-31T20:17:30Z</dcterms:modified>
</cp:coreProperties>
</file>