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Quicksand"/>
      <p:regular r:id="rId24"/>
      <p:bold r:id="rId25"/>
    </p:embeddedFont>
    <p:embeddedFont>
      <p:font typeface="Quicksand Light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20F184-C4E1-4716-A5EA-B48E55228A16}">
  <a:tblStyle styleId="{6A20F184-C4E1-4716-A5EA-B48E55228A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FCFE819-59D4-469C-8FE9-4A3B7BC4057A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Quicksand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Light-regular.fntdata"/><Relationship Id="rId25" Type="http://schemas.openxmlformats.org/officeDocument/2006/relationships/font" Target="fonts/Quicksand-bold.fntdata"/><Relationship Id="rId27" Type="http://schemas.openxmlformats.org/officeDocument/2006/relationships/font" Target="fonts/Quicksand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dat6-5-s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thumb-up-hand-like-confirm-go-top-307176/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balloons-red-blue-yellow-shiny-25737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balloons-red-blue-yellow-shiny-25737/" TargetMode="External"/><Relationship Id="rId3" Type="http://schemas.openxmlformats.org/officeDocument/2006/relationships/hyperlink" Target="https://pixabay.com/vectors/spreadsheet-application-window-grid-147749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balloons-red-blue-yellow-shiny-25737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ncce.io/dat6-5-s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6962f6c6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6962f6c6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6962f6c6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6962f6c6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6362b201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c6362b201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c6362b201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c6362b201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69cc241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69cc241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ea948baa0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ea948baa0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a6c5a9b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da6c5a9b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f1e25f00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f1e25f00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https://pixabay.com/vectors/thumb-up-hand-like-confirm-go-top-307176/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eb07e6303_5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eb07e6303_5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a948baa0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a948baa0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Primary – objectives slides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b07e6303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b07e630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Balloons: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https://pixabay.com/vectors/balloons-red-blue-yellow-shiny-25737/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eb07e6303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eb07e6303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Balloons: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https://pixabay.com/vectors/balloons-red-blue-yellow-shiny-25737/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Spreadsheet: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https://pixabay.com/vectors/spreadsheet-application-window-grid-147749/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50fc1278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50fc127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Bring the learners attention to the fact that p.p. means per person and this is the price per person at the event.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Discuss that hot food can only be ordered at bowling or Laser Quest and that bottles of drink hold approximately 5 cups per bottle.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Balloons: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https://pixabay.com/vectors/balloons-red-blue-yellow-shiny-25737/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0fc1278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50fc1278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Learners could use cell references and a formula to calculate the </a:t>
            </a:r>
            <a:r>
              <a:rPr b="1" lang="en-GB" sz="1000">
                <a:latin typeface="Quicksand"/>
                <a:ea typeface="Quicksand"/>
                <a:cs typeface="Quicksand"/>
                <a:sym typeface="Quicksand"/>
              </a:rPr>
              <a:t>total budget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(= Attendees (G2) * Budget per person (H2)). This would ensure that their budget would be altered if they change the number of attendees.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6362b201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c6362b201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c6362b201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c6362b20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962f6c6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962f6c6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sYo1l8KRRU1XFg9l3Kp6h-Xk9Nd5aIaeNfLP13ftzV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5</a:t>
            </a:r>
            <a:r>
              <a:rPr lang="en-GB"/>
              <a:t>:</a:t>
            </a:r>
            <a:r>
              <a:rPr lang="en-GB"/>
              <a:t> </a:t>
            </a:r>
            <a:r>
              <a:rPr lang="en-GB"/>
              <a:t>Event planning</a:t>
            </a:r>
            <a:endParaRPr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Year 6 </a:t>
            </a:r>
            <a:r>
              <a:rPr lang="en-GB"/>
              <a:t>–</a:t>
            </a:r>
            <a:r>
              <a:rPr lang="en-GB"/>
              <a:t> Data and information –</a:t>
            </a:r>
            <a:r>
              <a:rPr lang="en-GB"/>
              <a:t> Introduction to spreadsheets</a:t>
            </a:r>
            <a:endParaRPr/>
          </a:p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need to find out?</a:t>
            </a:r>
            <a:endParaRPr/>
          </a:p>
        </p:txBody>
      </p:sp>
      <p:sp>
        <p:nvSpPr>
          <p:cNvPr id="136" name="Google Shape;136;p18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Multiplying by one </a:t>
            </a:r>
            <a:r>
              <a:rPr b="1" lang="en-GB"/>
              <a:t>does not</a:t>
            </a:r>
            <a:r>
              <a:rPr lang="en-GB"/>
              <a:t> change the value. It is the same as writing</a:t>
            </a:r>
            <a:r>
              <a:rPr b="1" lang="en-GB"/>
              <a:t> =G2</a:t>
            </a:r>
            <a:endParaRPr/>
          </a:p>
        </p:txBody>
      </p:sp>
      <p:graphicFrame>
        <p:nvGraphicFramePr>
          <p:cNvPr id="137" name="Google Shape;137;p18"/>
          <p:cNvGraphicFramePr/>
          <p:nvPr/>
        </p:nvGraphicFramePr>
        <p:xfrm>
          <a:off x="489488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{BFCFE819-59D4-469C-8FE9-4A3B7BC4057A}</a:tableStyleId>
              </a:tblPr>
              <a:tblGrid>
                <a:gridCol w="438050"/>
                <a:gridCol w="1632050"/>
                <a:gridCol w="1432025"/>
                <a:gridCol w="700025"/>
                <a:gridCol w="1252200"/>
                <a:gridCol w="1252200"/>
                <a:gridCol w="365900"/>
                <a:gridCol w="1096500"/>
              </a:tblGrid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Item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Spending type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Cost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Quantity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Subtotal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Attendees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Lemonade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= G2       </a:t>
                      </a:r>
                      <a:endParaRPr b="1" sz="1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Cola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Sausage rolls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£0.11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1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44" name="Google Shape;144;p19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Add your </a:t>
            </a:r>
            <a:r>
              <a:rPr lang="en-GB"/>
              <a:t>quantity</a:t>
            </a:r>
            <a:r>
              <a:rPr b="0" lang="en-GB"/>
              <a:t> and</a:t>
            </a:r>
            <a:r>
              <a:rPr lang="en-GB"/>
              <a:t> </a:t>
            </a:r>
            <a:r>
              <a:rPr lang="en-GB"/>
              <a:t>subtotal</a:t>
            </a:r>
            <a:r>
              <a:rPr b="0" lang="en-GB"/>
              <a:t> data</a:t>
            </a:r>
            <a:endParaRPr b="0"/>
          </a:p>
        </p:txBody>
      </p:sp>
      <p:graphicFrame>
        <p:nvGraphicFramePr>
          <p:cNvPr id="145" name="Google Shape;145;p19"/>
          <p:cNvGraphicFramePr/>
          <p:nvPr/>
        </p:nvGraphicFramePr>
        <p:xfrm>
          <a:off x="487013" y="212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{BFCFE819-59D4-469C-8FE9-4A3B7BC4057A}</a:tableStyleId>
              </a:tblPr>
              <a:tblGrid>
                <a:gridCol w="438050"/>
                <a:gridCol w="1632050"/>
                <a:gridCol w="1432025"/>
                <a:gridCol w="700025"/>
                <a:gridCol w="1252200"/>
                <a:gridCol w="1252200"/>
                <a:gridCol w="365900"/>
                <a:gridCol w="1096500"/>
              </a:tblGrid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Item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Spending type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Cost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Quantity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Subtotal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Attendees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Lemonade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   </a:t>
                      </a:r>
                      <a:endParaRPr b="1" sz="1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Cola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Sausage rolls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£0.11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6" name="Google Shape;146;p19"/>
          <p:cNvSpPr/>
          <p:nvPr/>
        </p:nvSpPr>
        <p:spPr>
          <a:xfrm>
            <a:off x="5078750" y="1092950"/>
            <a:ext cx="437700" cy="9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6315700" y="1092950"/>
            <a:ext cx="437700" cy="9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310900" y="319625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final figures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310900" y="4114800"/>
            <a:ext cx="85212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Calculate the total cost for each </a:t>
            </a:r>
            <a:r>
              <a:rPr b="1" lang="en-GB"/>
              <a:t>spending type.</a:t>
            </a:r>
            <a:endParaRPr b="1"/>
          </a:p>
        </p:txBody>
      </p:sp>
      <p:graphicFrame>
        <p:nvGraphicFramePr>
          <p:cNvPr id="156" name="Google Shape;156;p20"/>
          <p:cNvGraphicFramePr/>
          <p:nvPr/>
        </p:nvGraphicFramePr>
        <p:xfrm>
          <a:off x="3340550" y="108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{BFCFE819-59D4-469C-8FE9-4A3B7BC4057A}</a:tableStyleId>
              </a:tblPr>
              <a:tblGrid>
                <a:gridCol w="2733750"/>
                <a:gridCol w="23930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Party items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Overall Party Costs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Venue total cost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Activity total cost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 total cost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 total cost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Essentials/decorations total cost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Budget left over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 party cost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Party cost per person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" name="Google Shape;157;p20"/>
          <p:cNvGraphicFramePr/>
          <p:nvPr/>
        </p:nvGraphicFramePr>
        <p:xfrm>
          <a:off x="675650" y="108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{BFCFE819-59D4-469C-8FE9-4A3B7BC4057A}</a:tableStyleId>
              </a:tblPr>
              <a:tblGrid>
                <a:gridCol w="2296750"/>
              </a:tblGrid>
              <a:tr h="23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Spending type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Venue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Activity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Essentials/decorations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Essentials/decorations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0"/>
          <p:cNvSpPr/>
          <p:nvPr/>
        </p:nvSpPr>
        <p:spPr>
          <a:xfrm>
            <a:off x="2653325" y="2588825"/>
            <a:ext cx="368100" cy="754500"/>
          </a:xfrm>
          <a:prstGeom prst="rightBrace">
            <a:avLst>
              <a:gd fmla="val 53912" name="adj1"/>
              <a:gd fmla="val 50308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59" name="Google Shape;159;p20"/>
          <p:cNvCxnSpPr>
            <a:stCxn id="158" idx="1"/>
          </p:cNvCxnSpPr>
          <p:nvPr/>
        </p:nvCxnSpPr>
        <p:spPr>
          <a:xfrm flipH="1" rot="10800000">
            <a:off x="3021425" y="2500699"/>
            <a:ext cx="3293400" cy="467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166" name="Google Shape;166;p2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final figures</a:t>
            </a:r>
            <a:endParaRPr/>
          </a:p>
        </p:txBody>
      </p:sp>
      <p:graphicFrame>
        <p:nvGraphicFramePr>
          <p:cNvPr id="167" name="Google Shape;167;p21"/>
          <p:cNvGraphicFramePr/>
          <p:nvPr/>
        </p:nvGraphicFramePr>
        <p:xfrm>
          <a:off x="562813" y="105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{6A20F184-C4E1-4716-A5EA-B48E55228A16}</a:tableStyleId>
              </a:tblPr>
              <a:tblGrid>
                <a:gridCol w="327000"/>
                <a:gridCol w="1533525"/>
                <a:gridCol w="371475"/>
                <a:gridCol w="382850"/>
                <a:gridCol w="5403500"/>
              </a:tblGrid>
              <a:tr h="4223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Activity total cost</a:t>
                      </a:r>
                      <a:endParaRPr b="1"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H7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Add all spending type </a:t>
                      </a: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activity subtotals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223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 total cost</a:t>
                      </a:r>
                      <a:endParaRPr b="1"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H8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Add all spending type </a:t>
                      </a: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 subtotals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223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 total cost</a:t>
                      </a:r>
                      <a:endParaRPr b="1"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H9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Add all spending type </a:t>
                      </a: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 subtotals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223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Activity total cost</a:t>
                      </a:r>
                      <a:endParaRPr b="1"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H10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Add all spending type </a:t>
                      </a: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essentials/decorations subtotals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223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Budget left over</a:t>
                      </a:r>
                      <a:endParaRPr b="1"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H11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 budget</a:t>
                      </a: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subtract </a:t>
                      </a: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 party cost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223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 party cost</a:t>
                      </a:r>
                      <a:endParaRPr b="1"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H12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Add all total costs for </a:t>
                      </a: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venue, activity, drinks, food, essentials/decorations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223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Party cost per person</a:t>
                      </a:r>
                      <a:endParaRPr b="1"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H13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 party cost </a:t>
                      </a: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divided by </a:t>
                      </a: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attendees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21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Use your handout to complete your final figures. Remember to format your columns correctly!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2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175" name="Google Shape;175;p22"/>
          <p:cNvSpPr txBox="1"/>
          <p:nvPr>
            <p:ph type="title"/>
          </p:nvPr>
        </p:nvSpPr>
        <p:spPr>
          <a:xfrm>
            <a:off x="311400" y="451400"/>
            <a:ext cx="8521200" cy="8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Think, pair, share: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2000"/>
              <a:t>Can you answer the question using the data in your spreadsheet?</a:t>
            </a:r>
            <a:endParaRPr b="0" sz="2000"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310900" y="1289300"/>
            <a:ext cx="8521200" cy="28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900"/>
              <a:t>What is the total party cost for your event?</a:t>
            </a:r>
            <a:endParaRPr/>
          </a:p>
        </p:txBody>
      </p:sp>
      <p:sp>
        <p:nvSpPr>
          <p:cNvPr id="177" name="Google Shape;177;p22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What other information could you tell me using the data on your spreadsheet?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graphs</a:t>
            </a:r>
            <a:endParaRPr/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2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310900" y="4317500"/>
            <a:ext cx="85212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Think, pair, share: </a:t>
            </a:r>
            <a:r>
              <a:rPr lang="en-GB"/>
              <a:t>What does this pie chart tell you</a:t>
            </a:r>
            <a:r>
              <a:rPr lang="en-GB"/>
              <a:t>? </a:t>
            </a:r>
            <a:endParaRPr b="1"/>
          </a:p>
        </p:txBody>
      </p:sp>
      <p:pic>
        <p:nvPicPr>
          <p:cNvPr id="186" name="Google Shape;186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188" y="1074250"/>
            <a:ext cx="4835621" cy="29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0" y="959775"/>
            <a:ext cx="5844124" cy="3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00" y="959775"/>
            <a:ext cx="5867758" cy="38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graphs</a:t>
            </a:r>
            <a:endParaRPr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6339475" y="959775"/>
            <a:ext cx="2483100" cy="20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The essentials/decoration section of the pie chart would be bigger as more money was spent in this area.</a:t>
            </a:r>
            <a:endParaRPr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6334225" y="319600"/>
            <a:ext cx="2493600" cy="20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What would happen to the pie chart if you spent more m</a:t>
            </a:r>
            <a:r>
              <a:rPr lang="en-GB"/>
              <a:t>o</a:t>
            </a:r>
            <a:r>
              <a:rPr lang="en-GB"/>
              <a:t>ney on essentials and decorations?</a:t>
            </a:r>
            <a:endParaRPr/>
          </a:p>
        </p:txBody>
      </p:sp>
      <p:sp>
        <p:nvSpPr>
          <p:cNvPr id="198" name="Google Shape;198;p24"/>
          <p:cNvSpPr txBox="1"/>
          <p:nvPr>
            <p:ph idx="1" type="body"/>
          </p:nvPr>
        </p:nvSpPr>
        <p:spPr>
          <a:xfrm>
            <a:off x="6334225" y="3282450"/>
            <a:ext cx="24936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When you make changes to the spreadsheet this is reflected in the chart.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310900" y="1170125"/>
            <a:ext cx="42612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</a:t>
            </a:r>
            <a:r>
              <a:rPr lang="en-GB"/>
              <a:t> use a spreadsheet to answer questions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explain why data should be organised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I can apply a formula to calculate the data I need to answer questions</a:t>
            </a:r>
            <a:endParaRPr/>
          </a:p>
        </p:txBody>
      </p:sp>
      <p:sp>
        <p:nvSpPr>
          <p:cNvPr id="204" name="Google Shape;204;p2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confident are you? (1–3)</a:t>
            </a:r>
            <a:endParaRPr/>
          </a:p>
        </p:txBody>
      </p:sp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2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Assessment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6185600" y="129260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3 - Very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6263000" y="341435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1 - Not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24" y="1131670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81799" y="2192558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32624" y="3253433"/>
            <a:ext cx="485775" cy="7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6185600" y="2347550"/>
            <a:ext cx="1448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2 - Unsure 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Created a spreadsheet to plan an event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Used a formula to populate cells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0" name="Google Shape;220;p26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Choose suitable ways to present your data</a:t>
            </a:r>
            <a:endParaRPr/>
          </a:p>
        </p:txBody>
      </p:sp>
      <p:sp>
        <p:nvSpPr>
          <p:cNvPr id="221" name="Google Shape;221;p2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To create a spreadsheet to plan an event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</a:t>
            </a:r>
            <a:r>
              <a:rPr lang="en-GB"/>
              <a:t> use a spreadsheet to answer questions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explain why data should be organised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apply a formula to calculate the data I need to answer questions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5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Event planning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the end of the lesson, you should be able to answer this question: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900"/>
              <a:t>What is the total party cost for your event?</a:t>
            </a:r>
            <a:endParaRPr sz="2900"/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Planning an event</a:t>
            </a:r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During this lesson you will be planning a celebratory event for your class.</a:t>
            </a:r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446" y="2588838"/>
            <a:ext cx="1967399" cy="224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will you choose?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 have the opportunity to choose: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One venue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Activities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Drinks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Essentials/decorations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77" name="Google Shape;77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You will use a spreadsheet to calculate the costs involved</a:t>
            </a:r>
            <a:endParaRPr b="0"/>
          </a:p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000" y="1758285"/>
            <a:ext cx="1575756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09062">
            <a:off x="6747033" y="2048159"/>
            <a:ext cx="1252871" cy="128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</a:rPr>
              <a:t>Introduction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Use the information to plan an event 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for the end of Year 6.  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Note: p.p. = per person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 planning</a:t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375" y="2969550"/>
            <a:ext cx="1247775" cy="142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Google Shape;91;p13"/>
          <p:cNvGraphicFramePr/>
          <p:nvPr/>
        </p:nvGraphicFramePr>
        <p:xfrm>
          <a:off x="3244175" y="1191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{6A20F184-C4E1-4716-A5EA-B48E55228A16}</a:tableStyleId>
              </a:tblPr>
              <a:tblGrid>
                <a:gridCol w="1194050"/>
                <a:gridCol w="1390725"/>
                <a:gridCol w="1478325"/>
                <a:gridCol w="1264600"/>
              </a:tblGrid>
              <a:tr h="98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Venue hire  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School hall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Hotel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Bowling alley 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Laser Quest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(Cost)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FREE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£150.00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See activities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b="1"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See activities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b="1"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Activity</a:t>
                      </a:r>
                      <a:endParaRPr b="1" sz="10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  </a:t>
                      </a:r>
                      <a:endParaRPr b="1" sz="10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Disco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Party games/prizes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Bowling 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Laser Quest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 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(Cost)  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</a:t>
                      </a:r>
                      <a:endParaRPr b="1" sz="11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£150.00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£20.00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£5.95 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£5.95 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857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(Note: Hot food only available for bowling/Laser Quest — plates provided)</a:t>
                      </a:r>
                      <a:endParaRPr sz="1100">
                        <a:solidFill>
                          <a:srgbClr val="FF00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Lemonade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Cola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Cherryade 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Blackcurrant juice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Orange juice 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Water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(Cost)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per cup</a:t>
                      </a:r>
                      <a:endParaRPr b="1"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per cup</a:t>
                      </a:r>
                      <a:endParaRPr b="1"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£0.06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per cup</a:t>
                      </a:r>
                      <a:endParaRPr b="1"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£0.03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per cup</a:t>
                      </a:r>
                      <a:endParaRPr b="1"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£0.03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per cup</a:t>
                      </a:r>
                      <a:endParaRPr b="1"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FREE</a:t>
                      </a:r>
                      <a:endParaRPr sz="1100">
                        <a:solidFill>
                          <a:srgbClr val="FF00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67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Hot food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Burger 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Veggie burger 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Chicken nuggets 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Mozzarella bites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Pizza  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Chips                                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(Cost)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£2.95 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b="1"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£2.80 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£2.65 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£2.30 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£3.00 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r>
                        <a:rPr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                          £2.00  </a:t>
                      </a:r>
                      <a:r>
                        <a:rPr b="1" lang="en-GB" sz="11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p.p.</a:t>
                      </a:r>
                      <a:endParaRPr sz="11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vMerge="1"/>
                <a:tc vMerge="1"/>
              </a:tr>
              <a:tr h="304800"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budget</a:t>
            </a:r>
            <a:endParaRPr/>
          </a:p>
        </p:txBody>
      </p:sp>
      <p:graphicFrame>
        <p:nvGraphicFramePr>
          <p:cNvPr id="99" name="Google Shape;99;p14"/>
          <p:cNvGraphicFramePr/>
          <p:nvPr/>
        </p:nvGraphicFramePr>
        <p:xfrm>
          <a:off x="1493200" y="160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{BFCFE819-59D4-469C-8FE9-4A3B7BC4057A}</a:tableStyleId>
              </a:tblPr>
              <a:tblGrid>
                <a:gridCol w="2052200"/>
                <a:gridCol w="2052200"/>
                <a:gridCol w="2052200"/>
              </a:tblGrid>
              <a:tr h="469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Attendees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Budget per person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 budget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96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£15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00" name="Google Shape;100;p14"/>
          <p:cNvSpPr txBox="1"/>
          <p:nvPr>
            <p:ph idx="2" type="body"/>
          </p:nvPr>
        </p:nvSpPr>
        <p:spPr>
          <a:xfrm>
            <a:off x="310900" y="3814250"/>
            <a:ext cx="85212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100"/>
              <a:t>The budget is £15 per person, so you would multiply this by the number of people in your class.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387600" y="4498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Think, pair, share: </a:t>
            </a:r>
            <a:r>
              <a:rPr lang="en-GB"/>
              <a:t>Why should data be organised?</a:t>
            </a:r>
            <a:endParaRPr/>
          </a:p>
        </p:txBody>
      </p:sp>
      <p:sp>
        <p:nvSpPr>
          <p:cNvPr id="106" name="Google Shape;106;p15"/>
          <p:cNvSpPr txBox="1"/>
          <p:nvPr>
            <p:ph idx="2" type="body"/>
          </p:nvPr>
        </p:nvSpPr>
        <p:spPr>
          <a:xfrm>
            <a:off x="451600" y="3765750"/>
            <a:ext cx="85212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Why are data headings important?</a:t>
            </a:r>
            <a:endParaRPr b="1"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Budget and party choices</a:t>
            </a:r>
            <a:endParaRPr b="0"/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graphicFrame>
        <p:nvGraphicFramePr>
          <p:cNvPr id="110" name="Google Shape;110;p15"/>
          <p:cNvGraphicFramePr/>
          <p:nvPr/>
        </p:nvGraphicFramePr>
        <p:xfrm>
          <a:off x="510575" y="144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{BFCFE819-59D4-469C-8FE9-4A3B7BC4057A}</a:tableStyleId>
              </a:tblPr>
              <a:tblGrid>
                <a:gridCol w="2667325"/>
                <a:gridCol w="1703075"/>
                <a:gridCol w="830500"/>
                <a:gridCol w="1176225"/>
                <a:gridCol w="1066575"/>
                <a:gridCol w="868425"/>
              </a:tblGrid>
              <a:tr h="28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Item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Spending type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Cost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Quantity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Subtotal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17" name="Google Shape;117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need to find out?</a:t>
            </a:r>
            <a:endParaRPr/>
          </a:p>
        </p:txBody>
      </p:sp>
      <p:graphicFrame>
        <p:nvGraphicFramePr>
          <p:cNvPr id="118" name="Google Shape;118;p16"/>
          <p:cNvGraphicFramePr/>
          <p:nvPr/>
        </p:nvGraphicFramePr>
        <p:xfrm>
          <a:off x="1281113" y="136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{BFCFE819-59D4-469C-8FE9-4A3B7BC4057A}</a:tableStyleId>
              </a:tblPr>
              <a:tblGrid>
                <a:gridCol w="2352675"/>
                <a:gridCol w="1562100"/>
                <a:gridCol w="876300"/>
                <a:gridCol w="771525"/>
                <a:gridCol w="1019175"/>
              </a:tblGrid>
              <a:tr h="32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Item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Spending type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Cost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Quantity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Subtotal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Hotel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Venue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£150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Party games/prizes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Activity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£20.00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Lemonade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Cola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Sausage rolls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£0.11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9" name="Google Shape;119;p16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You can use the </a:t>
            </a:r>
            <a:r>
              <a:rPr b="1" lang="en-GB"/>
              <a:t>q</a:t>
            </a:r>
            <a:r>
              <a:rPr b="1" lang="en-GB"/>
              <a:t>uantity</a:t>
            </a:r>
            <a:r>
              <a:rPr lang="en-GB"/>
              <a:t> column to help you populate the </a:t>
            </a:r>
            <a:r>
              <a:rPr b="1" lang="en-GB"/>
              <a:t>subtotal</a:t>
            </a:r>
            <a:r>
              <a:rPr lang="en-GB"/>
              <a:t> column!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need to find out?</a:t>
            </a:r>
            <a:endParaRPr/>
          </a:p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Think, pair, share: </a:t>
            </a:r>
            <a:r>
              <a:rPr lang="en-GB"/>
              <a:t>What would happen if I entered this formula in the cell?</a:t>
            </a:r>
            <a:endParaRPr/>
          </a:p>
        </p:txBody>
      </p:sp>
      <p:graphicFrame>
        <p:nvGraphicFramePr>
          <p:cNvPr id="128" name="Google Shape;128;p17"/>
          <p:cNvGraphicFramePr/>
          <p:nvPr/>
        </p:nvGraphicFramePr>
        <p:xfrm>
          <a:off x="489488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{BFCFE819-59D4-469C-8FE9-4A3B7BC4057A}</a:tableStyleId>
              </a:tblPr>
              <a:tblGrid>
                <a:gridCol w="438050"/>
                <a:gridCol w="1632050"/>
                <a:gridCol w="1432025"/>
                <a:gridCol w="700025"/>
                <a:gridCol w="1252200"/>
                <a:gridCol w="1252200"/>
                <a:gridCol w="365900"/>
                <a:gridCol w="1096500"/>
              </a:tblGrid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</a:t>
                      </a:r>
                      <a:endParaRPr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Item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Spending type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Cost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Quantity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Subtotal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Attendees</a:t>
                      </a:r>
                      <a:endParaRPr b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Lemonade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= G2 * 1        </a:t>
                      </a:r>
                      <a:endParaRPr b="1" sz="1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Cola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Drinks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£0.04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Sausage rolls (p.p.)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Food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£0.11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