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5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Quicksand" panose="020B0604020202020204" charset="0"/>
      <p:regular r:id="rId20"/>
      <p:bold r:id="rId21"/>
    </p:embeddedFont>
    <p:embeddedFont>
      <p:font typeface="Quicksand Light" panose="020B0604020202020204" charset="0"/>
      <p:regular r:id="rId22"/>
      <p:bold r:id="rId23"/>
    </p:embeddedFont>
    <p:embeddedFont>
      <p:font typeface="Roboto Mono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ncce.io/pg4a-5-s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ncce.io/ogl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vectors/thumb-up-hand-like-confirm-go-top-307176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sport-leisure-football-training-3891579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5eb07e6303_3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5eb07e6303_3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Last updated: 01-07-20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This resource is available online at </a:t>
            </a:r>
            <a:r>
              <a:rPr lang="en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3"/>
              </a:rPr>
              <a:t>ncce.io/pg4a-5-s</a:t>
            </a: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. Resources are updated regularly — please check that you are using the latest version.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This resource is licensed under the Open Government Licence, version 3. For more information on this licence, see </a:t>
            </a:r>
            <a:r>
              <a:rPr lang="en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4"/>
              </a:rPr>
              <a:t>ncce.io/ogl</a:t>
            </a: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.</a:t>
            </a:r>
            <a:endParaRPr sz="10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8020f39405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8020f39405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The procedure name and values in bold need to be modified each time pupils create a new shape. 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Quicksand"/>
                <a:ea typeface="Quicksand"/>
                <a:cs typeface="Quicksand"/>
                <a:sym typeface="Quicksand"/>
              </a:rPr>
              <a:t>Note:</a:t>
            </a: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 If you are using Turtle Academy, the procedure must be written all on one line, rather than on three lines. 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806bc8a9d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806bc8a9db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The procedure name and values in bold need to be modified each time pupils create a new shape. 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Quicksand"/>
                <a:ea typeface="Quicksand"/>
                <a:cs typeface="Quicksand"/>
                <a:sym typeface="Quicksand"/>
              </a:rPr>
              <a:t>Note:</a:t>
            </a: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 If you are using Turtle Academy, the procedure must be written all on one line, rather than on three lines. 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806bc8a9d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806bc8a9d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7544742dce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7544742dce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8020f39405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8020f39405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76d7e295c5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76d7e295c5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Create a procedure with any random name you like, eg ‘cat’. Program the </a:t>
            </a:r>
            <a:r>
              <a:rPr lang="en" sz="1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cat</a:t>
            </a:r>
            <a:r>
              <a:rPr lang="en" sz="1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procedure to create a square — </a:t>
            </a:r>
            <a:r>
              <a:rPr lang="en" sz="1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TO cat repeat 4 [fd 100 rt 90] END</a:t>
            </a:r>
            <a:endParaRPr sz="10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BA5"/>
              </a:buClr>
              <a:buSzPts val="1000"/>
              <a:buFont typeface="Quicksand"/>
              <a:buChar char="●"/>
            </a:pPr>
            <a:r>
              <a:rPr lang="en" sz="1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What does it draw? (Answer: A square)</a:t>
            </a:r>
            <a:endParaRPr sz="10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BA5"/>
              </a:buClr>
              <a:buSzPts val="1000"/>
              <a:buFont typeface="Quicksand"/>
              <a:buChar char="●"/>
            </a:pPr>
            <a:r>
              <a:rPr lang="en" sz="1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Does it matter to the computer what it is called? (Answer: No)</a:t>
            </a:r>
            <a:endParaRPr sz="10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BA5"/>
              </a:buClr>
              <a:buSzPts val="1000"/>
              <a:buFont typeface="Quicksand"/>
              <a:buChar char="●"/>
            </a:pPr>
            <a:r>
              <a:rPr lang="en" sz="1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Does the computer follow the commands programmed, no matter what the procedure is called? (Answer: Yes) </a:t>
            </a:r>
            <a:endParaRPr sz="10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0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7e3d9e063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7e3d9e063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Image source: </a:t>
            </a:r>
            <a:r>
              <a:rPr lang="en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3"/>
              </a:rPr>
              <a:t>https://pixabay.com/vectors/thumb-up-hand-like-confirm-go-top-307176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7e3d9e063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7e3d9e063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7e3d9e063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7e3d9e063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e3d9e0630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e3d9e0630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Ask pupils to write the commands in the correct order on their whiteboards. Click to reveal the answer — </a:t>
            </a:r>
            <a:r>
              <a:rPr lang="en" sz="1000">
                <a:latin typeface="Roboto Mono"/>
                <a:ea typeface="Roboto Mono"/>
                <a:cs typeface="Roboto Mono"/>
                <a:sym typeface="Roboto Mono"/>
              </a:rPr>
              <a:t>repeat 6 [fd 100 rt 60]</a:t>
            </a:r>
            <a:endParaRPr sz="10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e3d9e0630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e3d9e0630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Image source: </a:t>
            </a:r>
            <a:r>
              <a:rPr lang="en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3"/>
              </a:rPr>
              <a:t>https://pixabay.com/photos/sport-leisure-football-training-3891579/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73a60a3bc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73a60a3bc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A possible solution for the task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76d7e295c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76d7e295c5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773a60a3bc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773a60a3bc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7544742dce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7544742dce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8020f3940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8020f3940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Play the animation, or demonstrate in Logo how to create a procedure to make a square. </a:t>
            </a:r>
            <a:endParaRPr sz="10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3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8316875" y="4351925"/>
            <a:ext cx="564300" cy="465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l="14223" t="14372" r="15015" b="14825"/>
          <a:stretch/>
        </p:blipFill>
        <p:spPr>
          <a:xfrm>
            <a:off x="8255175" y="4304125"/>
            <a:ext cx="694023" cy="6940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526875" y="576775"/>
            <a:ext cx="8095800" cy="20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532725" y="2665400"/>
            <a:ext cx="8095800" cy="7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ives / Questions / Lists">
  <p:cSld name="TITLE_4_1_1_1_2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2100" cy="3811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 and text under (with heading)">
  <p:cSld name="TITLE_4_1_1_2_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1200" cy="309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2"/>
          </p:nvPr>
        </p:nvSpPr>
        <p:spPr>
          <a:xfrm>
            <a:off x="310900" y="4117599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 and text under (no heading)">
  <p:cSld name="TITLE_4_1_1_1_4_1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10900" y="472000"/>
            <a:ext cx="8521200" cy="3795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310900" y="4282175"/>
            <a:ext cx="85212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 (no text under)">
  <p:cSld name="TITLE_4_1_1_1_3_2_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1200" cy="3811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70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r Images side by side">
  <p:cSld name="TITLE_4_1_1_1_3_1_1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2"/>
          </p:nvPr>
        </p:nvSpPr>
        <p:spPr>
          <a:xfrm>
            <a:off x="4736600" y="1170100"/>
            <a:ext cx="4096500" cy="3659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text">
  <p:cSld name="TITLE_4_1_1_1_1_1_1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45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 b="0"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ubTitle" idx="1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1155CC">
            <a:alpha val="559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2725"/>
            <a:ext cx="9144000" cy="30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310900" y="310900"/>
            <a:ext cx="8521500" cy="7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1500" cy="38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Char char="●"/>
              <a:defRPr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algn="ctr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algn="ctr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algn="ctr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algn="ctr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algn="ctr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algn="ctr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algn="ctr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algn="ctr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196">
          <p15:clr>
            <a:srgbClr val="EA4335"/>
          </p15:clr>
        </p15:guide>
        <p15:guide id="2" orient="horz" pos="196">
          <p15:clr>
            <a:srgbClr val="EA4335"/>
          </p15:clr>
        </p15:guide>
        <p15:guide id="3" orient="horz" pos="641">
          <p15:clr>
            <a:srgbClr val="EA4335"/>
          </p15:clr>
        </p15:guide>
        <p15:guide id="4" pos="2776">
          <p15:clr>
            <a:srgbClr val="EA4335"/>
          </p15:clr>
        </p15:guide>
        <p15:guide id="5" orient="horz" pos="812">
          <p15:clr>
            <a:srgbClr val="EA4335"/>
          </p15:clr>
        </p15:guide>
        <p15:guide id="6" pos="2984">
          <p15:clr>
            <a:srgbClr val="EA4335"/>
          </p15:clr>
        </p15:guide>
        <p15:guide id="7" pos="5564">
          <p15:clr>
            <a:srgbClr val="EA4335"/>
          </p15:clr>
        </p15:guide>
        <p15:guide id="8" orient="horz" pos="2592">
          <p15:clr>
            <a:srgbClr val="EA4335"/>
          </p15:clr>
        </p15:guide>
        <p15:guide id="9" pos="2448">
          <p15:clr>
            <a:srgbClr val="EA4335"/>
          </p15:clr>
        </p15:guide>
        <p15:guide id="10" pos="3312">
          <p15:clr>
            <a:srgbClr val="EA4335"/>
          </p15:clr>
        </p15:guide>
        <p15:guide id="11" orient="horz" pos="304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fCnBivr54lAHmdeQrYOrgUCLgmVSSZehD7h4pKF3GCc/cop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526875" y="576775"/>
            <a:ext cx="8095800" cy="20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5: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Breaking things down</a:t>
            </a:r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532725" y="2665400"/>
            <a:ext cx="8095800" cy="7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94985"/>
                </a:solidFill>
              </a:rPr>
              <a:t>Repetition in shapes</a:t>
            </a:r>
            <a:endParaRPr dirty="0">
              <a:solidFill>
                <a:srgbClr val="494985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rgbClr val="494985"/>
              </a:solidFill>
            </a:endParaRPr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Save a copy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Creating procedures</a:t>
            </a:r>
            <a:endParaRPr/>
          </a:p>
        </p:txBody>
      </p:sp>
      <p:sp>
        <p:nvSpPr>
          <p:cNvPr id="138" name="Google Shape;138;p18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2</a:t>
            </a:r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body" idx="1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"/>
              <a:t>To write a procedure for a square: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TO </a:t>
            </a:r>
            <a:r>
              <a:rPr lang="en" b="1">
                <a:latin typeface="Roboto Mono"/>
                <a:ea typeface="Roboto Mono"/>
                <a:cs typeface="Roboto Mono"/>
                <a:sym typeface="Roboto Mono"/>
              </a:rPr>
              <a:t>square</a:t>
            </a: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repeat </a:t>
            </a:r>
            <a:r>
              <a:rPr lang="en" b="1">
                <a:latin typeface="Roboto Mono"/>
                <a:ea typeface="Roboto Mono"/>
                <a:cs typeface="Roboto Mono"/>
                <a:sym typeface="Roboto Mono"/>
              </a:rPr>
              <a:t>4</a:t>
            </a: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 [fd 100 rt </a:t>
            </a:r>
            <a:r>
              <a:rPr lang="en" b="1">
                <a:latin typeface="Roboto Mono"/>
                <a:ea typeface="Roboto Mono"/>
                <a:cs typeface="Roboto Mono"/>
                <a:sym typeface="Roboto Mono"/>
              </a:rPr>
              <a:t>90</a:t>
            </a: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] 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END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None/>
            </a:pPr>
            <a:endParaRPr/>
          </a:p>
        </p:txBody>
      </p:sp>
      <p:sp>
        <p:nvSpPr>
          <p:cNvPr id="141" name="Google Shape;141;p18"/>
          <p:cNvSpPr/>
          <p:nvPr/>
        </p:nvSpPr>
        <p:spPr>
          <a:xfrm>
            <a:off x="5440725" y="1783425"/>
            <a:ext cx="2442600" cy="23313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70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Creating procedures</a:t>
            </a:r>
            <a:endParaRPr/>
          </a:p>
        </p:txBody>
      </p:sp>
      <p:sp>
        <p:nvSpPr>
          <p:cNvPr id="147" name="Google Shape;147;p19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148" name="Google Shape;148;p19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2</a:t>
            </a:r>
            <a:endParaRPr/>
          </a:p>
        </p:txBody>
      </p:sp>
      <p:sp>
        <p:nvSpPr>
          <p:cNvPr id="149" name="Google Shape;149;p19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1200" cy="38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"/>
              <a:t>To write a procedure for a triangle: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TO </a:t>
            </a:r>
            <a:r>
              <a:rPr lang="en" b="1">
                <a:latin typeface="Roboto Mono"/>
                <a:ea typeface="Roboto Mono"/>
                <a:cs typeface="Roboto Mono"/>
                <a:sym typeface="Roboto Mono"/>
              </a:rPr>
              <a:t>triangle</a:t>
            </a: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repeat </a:t>
            </a:r>
            <a:r>
              <a:rPr lang="en" b="1"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 [fd 100 rt </a:t>
            </a:r>
            <a:r>
              <a:rPr lang="en" b="1">
                <a:latin typeface="Roboto Mono"/>
                <a:ea typeface="Roboto Mono"/>
                <a:cs typeface="Roboto Mono"/>
                <a:sym typeface="Roboto Mono"/>
              </a:rPr>
              <a:t>120</a:t>
            </a: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] 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END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None/>
            </a:pPr>
            <a:endParaRPr/>
          </a:p>
        </p:txBody>
      </p:sp>
      <p:sp>
        <p:nvSpPr>
          <p:cNvPr id="150" name="Google Shape;150;p19"/>
          <p:cNvSpPr/>
          <p:nvPr/>
        </p:nvSpPr>
        <p:spPr>
          <a:xfrm rot="5400000">
            <a:off x="5944750" y="1951425"/>
            <a:ext cx="2171100" cy="1783500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70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Creating procedures</a:t>
            </a:r>
            <a:endParaRPr/>
          </a:p>
        </p:txBody>
      </p:sp>
      <p:sp>
        <p:nvSpPr>
          <p:cNvPr id="156" name="Google Shape;156;p20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157" name="Google Shape;157;p20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2</a:t>
            </a:r>
            <a:endParaRPr/>
          </a:p>
        </p:txBody>
      </p:sp>
      <p:sp>
        <p:nvSpPr>
          <p:cNvPr id="158" name="Google Shape;158;p20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1200" cy="38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" b="1"/>
              <a:t>Write procedures for two or three shapes, giving them appropriate names, eg:</a:t>
            </a:r>
            <a:endParaRPr b="1"/>
          </a:p>
          <a:p>
            <a:pPr marL="45720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square</a:t>
            </a:r>
            <a:endParaRPr b="1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triangle</a:t>
            </a:r>
            <a:endParaRPr b="1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pentagon</a:t>
            </a:r>
            <a:endParaRPr b="1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hexagon</a:t>
            </a:r>
            <a:endParaRPr b="1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rectangle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en"/>
              <a:t>Test each procedure after you have created it, to check that it works.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1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70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Using procedures to make patterns</a:t>
            </a:r>
            <a:endParaRPr/>
          </a:p>
        </p:txBody>
      </p:sp>
      <p:sp>
        <p:nvSpPr>
          <p:cNvPr id="164" name="Google Shape;164;p21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165" name="Google Shape;165;p21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3</a:t>
            </a:r>
            <a:endParaRPr/>
          </a:p>
        </p:txBody>
      </p:sp>
      <p:pic>
        <p:nvPicPr>
          <p:cNvPr id="166" name="Google Shape;16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3750" y="987350"/>
            <a:ext cx="4355501" cy="387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Using procedures to make patterns</a:t>
            </a:r>
            <a:endParaRPr/>
          </a:p>
        </p:txBody>
      </p:sp>
      <p:sp>
        <p:nvSpPr>
          <p:cNvPr id="172" name="Google Shape;172;p22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173" name="Google Shape;173;p22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3</a:t>
            </a:r>
            <a:endParaRPr/>
          </a:p>
        </p:txBody>
      </p:sp>
      <p:sp>
        <p:nvSpPr>
          <p:cNvPr id="174" name="Google Shape;174;p22"/>
          <p:cNvSpPr txBox="1">
            <a:spLocks noGrp="1"/>
          </p:cNvSpPr>
          <p:nvPr>
            <p:ph type="body" idx="1"/>
          </p:nvPr>
        </p:nvSpPr>
        <p:spPr>
          <a:xfrm>
            <a:off x="310900" y="1170125"/>
            <a:ext cx="46146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Task: </a:t>
            </a:r>
            <a:endParaRPr b="1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Plan to use one (or more) of your procedures within a pattern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Write down the code that you will use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Predict what will be drawn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Run the code in Logo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Add a screenshot of your work 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Reflect on the outcome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Save your document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b="1"/>
          </a:p>
        </p:txBody>
      </p:sp>
      <p:pic>
        <p:nvPicPr>
          <p:cNvPr id="175" name="Google Shape;17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7900" y="1170100"/>
            <a:ext cx="3913700" cy="3473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3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1200" cy="38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procedure is called ‘cat’.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TO cat </a:t>
            </a:r>
            <a:br>
              <a:rPr lang="en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	REPEAT 4 [FD 100 RT 90] </a:t>
            </a:r>
            <a:br>
              <a:rPr lang="en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END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Discuss with a partner: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does it draw when we call it?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Does it matter to the computer what it is called?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Does the computer follow the commands programmed, no matter what the procedure is called? </a:t>
            </a:r>
            <a:endParaRPr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81" name="Google Shape;181;p23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70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Breaking things down</a:t>
            </a:r>
            <a:endParaRPr/>
          </a:p>
        </p:txBody>
      </p:sp>
      <p:sp>
        <p:nvSpPr>
          <p:cNvPr id="182" name="Google Shape;182;p23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183" name="Google Shape;183;p23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Plenary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4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189" name="Google Shape;189;p24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Assessment</a:t>
            </a:r>
            <a:endParaRPr/>
          </a:p>
        </p:txBody>
      </p:sp>
      <p:sp>
        <p:nvSpPr>
          <p:cNvPr id="190" name="Google Shape;190;p24"/>
          <p:cNvSpPr txBox="1"/>
          <p:nvPr/>
        </p:nvSpPr>
        <p:spPr>
          <a:xfrm>
            <a:off x="310900" y="1170124"/>
            <a:ext cx="4096500" cy="3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Char char="●"/>
            </a:pPr>
            <a:r>
              <a:rPr lang="en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 can identify ‘chunks’ of actions in the real world</a:t>
            </a:r>
            <a:endParaRPr sz="18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Char char="●"/>
            </a:pPr>
            <a:r>
              <a:rPr lang="en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 can use a procedure in a program</a:t>
            </a:r>
            <a:endParaRPr sz="18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Char char="●"/>
            </a:pPr>
            <a:r>
              <a:rPr lang="en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 can explain that a computer can repeatedly call a procedure</a:t>
            </a:r>
            <a:endParaRPr sz="18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91" name="Google Shape;191;p24"/>
          <p:cNvSpPr txBox="1"/>
          <p:nvPr/>
        </p:nvSpPr>
        <p:spPr>
          <a:xfrm>
            <a:off x="310900" y="319600"/>
            <a:ext cx="8521200" cy="6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How confident are you? (1–3)</a:t>
            </a:r>
            <a:endParaRPr sz="2400"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92" name="Google Shape;192;p24"/>
          <p:cNvSpPr txBox="1"/>
          <p:nvPr/>
        </p:nvSpPr>
        <p:spPr>
          <a:xfrm>
            <a:off x="6185600" y="1292600"/>
            <a:ext cx="1904100" cy="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3 – Very confident</a:t>
            </a:r>
            <a:endParaRPr sz="1500"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93" name="Google Shape;193;p24"/>
          <p:cNvSpPr txBox="1"/>
          <p:nvPr/>
        </p:nvSpPr>
        <p:spPr>
          <a:xfrm>
            <a:off x="6185600" y="3414350"/>
            <a:ext cx="1981500" cy="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1 </a:t>
            </a:r>
            <a:r>
              <a:rPr lang="en"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–</a:t>
            </a:r>
            <a:r>
              <a:rPr lang="en" sz="1500" b="1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Not confident</a:t>
            </a:r>
            <a:endParaRPr sz="1500"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94" name="Google Shape;19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68224" y="1131670"/>
            <a:ext cx="485775" cy="79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7981799" y="2192558"/>
            <a:ext cx="485775" cy="79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8032624" y="3253433"/>
            <a:ext cx="485775" cy="79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4"/>
          <p:cNvSpPr txBox="1"/>
          <p:nvPr/>
        </p:nvSpPr>
        <p:spPr>
          <a:xfrm>
            <a:off x="6185600" y="2347550"/>
            <a:ext cx="1448100" cy="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2 </a:t>
            </a:r>
            <a:r>
              <a:rPr lang="en"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–</a:t>
            </a:r>
            <a:r>
              <a:rPr lang="en" sz="1500" b="1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Unsure </a:t>
            </a:r>
            <a:endParaRPr sz="1500"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5"/>
          <p:cNvSpPr txBox="1">
            <a:spLocks noGrp="1"/>
          </p:cNvSpPr>
          <p:nvPr>
            <p:ph type="body" idx="1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In this lesson, you…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Decomposed real-life activities and code snippets into smaller parts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Created procedures for shapes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Used your procedures to create patterns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03" name="Google Shape;203;p25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lesson</a:t>
            </a:r>
            <a:endParaRPr/>
          </a:p>
        </p:txBody>
      </p:sp>
      <p:sp>
        <p:nvSpPr>
          <p:cNvPr id="204" name="Google Shape;204;p25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205" name="Google Shape;205;p25"/>
          <p:cNvSpPr txBox="1">
            <a:spLocks noGrp="1"/>
          </p:cNvSpPr>
          <p:nvPr>
            <p:ph type="body" idx="2"/>
          </p:nvPr>
        </p:nvSpPr>
        <p:spPr>
          <a:xfrm>
            <a:off x="4736600" y="1170100"/>
            <a:ext cx="42708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Next lesson, you will…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Design, create, and debug a program that uses count-controlled loops</a:t>
            </a:r>
            <a:endParaRPr/>
          </a:p>
        </p:txBody>
      </p:sp>
      <p:sp>
        <p:nvSpPr>
          <p:cNvPr id="206" name="Google Shape;206;p25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5: Breaking things down</a:t>
            </a:r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Objectives</a:t>
            </a:r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2100" cy="38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To decompose a program into parts</a:t>
            </a:r>
            <a:endParaRPr b="1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 can identify ‘chunks’ of actions in the real world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 can use a procedure in a program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 can explain that a computer can repeatedly call a procedure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/>
          <p:nvPr/>
        </p:nvSpPr>
        <p:spPr>
          <a:xfrm>
            <a:off x="307075" y="1164325"/>
            <a:ext cx="4030500" cy="36591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Rearrange the commands to make code for a hexagon</a:t>
            </a:r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>
              <a:highlight>
                <a:srgbClr val="FFFF00"/>
              </a:highlight>
            </a:endParaRPr>
          </a:p>
        </p:txBody>
      </p:sp>
      <p:sp>
        <p:nvSpPr>
          <p:cNvPr id="71" name="Google Shape;71;p11"/>
          <p:cNvSpPr/>
          <p:nvPr/>
        </p:nvSpPr>
        <p:spPr>
          <a:xfrm>
            <a:off x="6007800" y="1164325"/>
            <a:ext cx="2814900" cy="24609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1"/>
          <p:cNvSpPr txBox="1"/>
          <p:nvPr/>
        </p:nvSpPr>
        <p:spPr>
          <a:xfrm>
            <a:off x="716500" y="2008750"/>
            <a:ext cx="862200" cy="4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repeat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73" name="Google Shape;73;p11"/>
          <p:cNvSpPr txBox="1"/>
          <p:nvPr/>
        </p:nvSpPr>
        <p:spPr>
          <a:xfrm>
            <a:off x="1808950" y="2852075"/>
            <a:ext cx="1100400" cy="4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fd 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74" name="Google Shape;74;p11"/>
          <p:cNvSpPr txBox="1"/>
          <p:nvPr/>
        </p:nvSpPr>
        <p:spPr>
          <a:xfrm>
            <a:off x="2102100" y="3721000"/>
            <a:ext cx="496500" cy="4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rt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75" name="Google Shape;75;p11"/>
          <p:cNvSpPr txBox="1"/>
          <p:nvPr/>
        </p:nvSpPr>
        <p:spPr>
          <a:xfrm>
            <a:off x="2909350" y="2378675"/>
            <a:ext cx="496500" cy="4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6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76" name="Google Shape;76;p11"/>
          <p:cNvSpPr txBox="1"/>
          <p:nvPr/>
        </p:nvSpPr>
        <p:spPr>
          <a:xfrm>
            <a:off x="6007800" y="3878100"/>
            <a:ext cx="2814900" cy="4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repeat 6 [fd 100 rt 60]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77" name="Google Shape;77;p11"/>
          <p:cNvSpPr txBox="1"/>
          <p:nvPr/>
        </p:nvSpPr>
        <p:spPr>
          <a:xfrm>
            <a:off x="3202500" y="3204950"/>
            <a:ext cx="716400" cy="4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100</a:t>
            </a:r>
            <a:endParaRPr/>
          </a:p>
        </p:txBody>
      </p:sp>
      <p:sp>
        <p:nvSpPr>
          <p:cNvPr id="78" name="Google Shape;78;p11"/>
          <p:cNvSpPr txBox="1"/>
          <p:nvPr/>
        </p:nvSpPr>
        <p:spPr>
          <a:xfrm>
            <a:off x="859750" y="3404700"/>
            <a:ext cx="575700" cy="4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60</a:t>
            </a:r>
            <a:endParaRPr/>
          </a:p>
        </p:txBody>
      </p:sp>
      <p:sp>
        <p:nvSpPr>
          <p:cNvPr id="79" name="Google Shape;79;p11"/>
          <p:cNvSpPr txBox="1"/>
          <p:nvPr/>
        </p:nvSpPr>
        <p:spPr>
          <a:xfrm>
            <a:off x="2102100" y="1637725"/>
            <a:ext cx="1740000" cy="4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[          ]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1</a:t>
            </a:r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body" idx="1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task of getting ready for PE has lots of different parts, eg going to get PE kit, taking off shoes, etc.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you </a:t>
            </a:r>
            <a:r>
              <a:rPr lang="en" b="1"/>
              <a:t>decompose</a:t>
            </a:r>
            <a:r>
              <a:rPr lang="en"/>
              <a:t> the action of getting ready for PE by breaking it into smaller parts?</a:t>
            </a:r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Getting ready for PE</a:t>
            </a:r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body" idx="2"/>
          </p:nvPr>
        </p:nvSpPr>
        <p:spPr>
          <a:xfrm>
            <a:off x="4736600" y="1170100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9" name="Google Shape;89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6200" y="1170100"/>
            <a:ext cx="4096500" cy="1361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1</a:t>
            </a:r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1200" cy="38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Get PE bag from peg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Come back to your desk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Take off uniform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Put uniform on chair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Put on top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Put on shorts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Put on trainers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Sit on the carpet</a:t>
            </a:r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70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Getting ready for PE — decomposed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1</a:t>
            </a:r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1200" cy="38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Choose one of the tasks below and decompose it by breaking it into smaller parts. Work with a partner, and write the parts on your whiteboard.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Getting ready for school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Washing your hands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Getting dressed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Getting ready for bed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Making a sandwich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70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Decomposing everyday tasks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1</a:t>
            </a:r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Decomposition in programming</a:t>
            </a:r>
            <a:endParaRPr/>
          </a:p>
        </p:txBody>
      </p:sp>
      <p:sp>
        <p:nvSpPr>
          <p:cNvPr id="113" name="Google Shape;113;p15"/>
          <p:cNvSpPr/>
          <p:nvPr/>
        </p:nvSpPr>
        <p:spPr>
          <a:xfrm>
            <a:off x="6007800" y="1170100"/>
            <a:ext cx="2814900" cy="2460900"/>
          </a:xfrm>
          <a:prstGeom prst="hexagon">
            <a:avLst>
              <a:gd name="adj" fmla="val 25000"/>
              <a:gd name="vf" fmla="val 115470"/>
            </a:avLst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body" idx="1"/>
          </p:nvPr>
        </p:nvSpPr>
        <p:spPr>
          <a:xfrm>
            <a:off x="310900" y="1170125"/>
            <a:ext cx="49470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we think about what we need to program, we can also decompose our task into smaller parts.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example, when planning how to draw a hexagon, we can break it down into these parts: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Clear</a:t>
            </a:r>
            <a:r>
              <a:rPr lang="en" sz="1400">
                <a:solidFill>
                  <a:srgbClr val="000000"/>
                </a:solidFill>
              </a:rPr>
              <a:t> </a:t>
            </a:r>
            <a:r>
              <a:rPr lang="en"/>
              <a:t>the screen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Go forward 100 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Turn right 60 degrees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Repeat steps 2 and 3 six times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15" name="Google Shape;115;p15"/>
          <p:cNvSpPr txBox="1"/>
          <p:nvPr/>
        </p:nvSpPr>
        <p:spPr>
          <a:xfrm>
            <a:off x="6007800" y="3878100"/>
            <a:ext cx="2814900" cy="4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 Mono"/>
                <a:ea typeface="Roboto Mono"/>
                <a:cs typeface="Roboto Mono"/>
                <a:sym typeface="Roboto Mono"/>
              </a:rPr>
              <a:t>repeat 6 [fd 100 rt 60]</a:t>
            </a:r>
            <a:endParaRPr b="1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Creating procedures</a:t>
            </a:r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2</a:t>
            </a:r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body" idx="1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"/>
              <a:t>A procedure is a named code snippet that can be run multiple times.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en"/>
              <a:t>Creating a procedure will mean that we will save time later on, as we will run the whole code snippet by just typing the one word that we used as a procedure name.</a:t>
            </a:r>
            <a:endParaRPr/>
          </a:p>
        </p:txBody>
      </p:sp>
      <p:pic>
        <p:nvPicPr>
          <p:cNvPr id="124" name="Google Shape;12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1752" y="1017700"/>
            <a:ext cx="3270950" cy="389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70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Creating a procedure for a square</a:t>
            </a:r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2</a:t>
            </a:r>
            <a:endParaRPr/>
          </a:p>
        </p:txBody>
      </p:sp>
      <p:pic>
        <p:nvPicPr>
          <p:cNvPr id="132" name="Google Shape;13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7525" y="1017725"/>
            <a:ext cx="3218463" cy="3811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CCE Slides">
  <a:themeElements>
    <a:clrScheme name="Simple Light">
      <a:dk1>
        <a:srgbClr val="5B5BA5"/>
      </a:dk1>
      <a:lt1>
        <a:srgbClr val="FFFFFF"/>
      </a:lt1>
      <a:dk2>
        <a:srgbClr val="E9E9F3"/>
      </a:dk2>
      <a:lt2>
        <a:srgbClr val="F2F6FC"/>
      </a:lt2>
      <a:accent1>
        <a:srgbClr val="E9F7FC"/>
      </a:accent1>
      <a:accent2>
        <a:srgbClr val="FFEFDA"/>
      </a:accent2>
      <a:accent3>
        <a:srgbClr val="ECF8F5"/>
      </a:accent3>
      <a:accent4>
        <a:srgbClr val="FEF2F6"/>
      </a:accent4>
      <a:accent5>
        <a:srgbClr val="E6E6EA"/>
      </a:accent5>
      <a:accent6>
        <a:srgbClr val="F0F6ED"/>
      </a:accent6>
      <a:hlink>
        <a:srgbClr val="3197A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980</Words>
  <Application>Microsoft Office PowerPoint</Application>
  <PresentationFormat>On-screen Show (16:9)</PresentationFormat>
  <Paragraphs>158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Quicksand</vt:lpstr>
      <vt:lpstr>Arial</vt:lpstr>
      <vt:lpstr>Quicksand Light</vt:lpstr>
      <vt:lpstr>Roboto Mono</vt:lpstr>
      <vt:lpstr>NCCE Slides</vt:lpstr>
      <vt:lpstr>Lesson 5:  Breaking things down</vt:lpstr>
      <vt:lpstr>Lesson 5: Breaking things down</vt:lpstr>
      <vt:lpstr>Rearrange the commands to make code for a hexagon</vt:lpstr>
      <vt:lpstr>Getting ready for PE</vt:lpstr>
      <vt:lpstr>Getting ready for PE — decomposed</vt:lpstr>
      <vt:lpstr>Decomposing everyday tasks </vt:lpstr>
      <vt:lpstr>Decomposition in programming</vt:lpstr>
      <vt:lpstr>Creating procedures</vt:lpstr>
      <vt:lpstr>Creating a procedure for a square</vt:lpstr>
      <vt:lpstr>Creating procedures</vt:lpstr>
      <vt:lpstr>Creating procedures</vt:lpstr>
      <vt:lpstr>Creating procedures</vt:lpstr>
      <vt:lpstr>Using procedures to make patterns</vt:lpstr>
      <vt:lpstr>Using procedures to make patterns</vt:lpstr>
      <vt:lpstr>Breaking things down</vt:lpstr>
      <vt:lpstr>PowerPoint Presentation</vt:lpstr>
      <vt:lpstr>Next lesson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5:  Breaking things down</dc:title>
  <dc:creator>David Cash</dc:creator>
  <cp:lastModifiedBy>David Cash</cp:lastModifiedBy>
  <cp:revision>1</cp:revision>
  <dcterms:modified xsi:type="dcterms:W3CDTF">2021-02-05T10:57:26Z</dcterms:modified>
</cp:coreProperties>
</file>