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2811-9F80-4447-AECE-604364CAE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0AC037-9745-467C-AFDA-E6A1223A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A2D32C-110C-47BE-B9C5-B17DD7EE44EF}"/>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8C088FF2-03ED-4EE2-823D-7143D81A5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B4F46F-3EC4-4EDD-A9F8-E55B0953FF02}"/>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72971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856D-9214-4FB9-A0C1-7B52A3C8CB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6F9F50-5A8A-4CCE-A102-C58F371F0C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D2780B-53D7-4DF6-9A65-1C207BFBC9F1}"/>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AD9CE488-37D5-404F-A9BA-E64E2D495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EEB9F-F8A3-4D97-8853-D51C2D23BF85}"/>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212604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25B8D-23B9-468C-A7C7-62E5F2779B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469CCA-74DF-44B7-ADE3-86830983C9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5EA282-EAF3-4530-930C-D67CA088A58D}"/>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CF5957D9-2F19-4082-A4BA-39978C126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EE786-CC4B-4E8D-B794-3B55092020AC}"/>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407626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B58A-0B3E-4B24-B6E5-FAA1F88A14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93A3FE-6D89-4702-BD32-13F6C44213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EA1B6-D51A-400F-9372-0587434C3832}"/>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0A9EC551-4AE4-4EA5-894F-82D23026A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FEBEB-86F5-4B91-8DA4-5C67B04AF76F}"/>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272412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81F7-53CE-4DF6-9A77-0A7D56091C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F2B477-0CB0-4F6C-B1D6-0850A87C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55EF9E-60B5-4757-95DC-29609879127A}"/>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9B8EFD35-2E33-4361-BE06-EB9A05AA4F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CC751-877A-4546-86E7-56068F58ACA4}"/>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162478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1B04-F46E-4D0B-B13C-22B3F543B5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D06FA0-DF5E-4F18-A6AA-BD49E741B4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B9ADB5-E9D7-4F63-B664-9F6844FDB3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215C27-666E-4C70-8DD8-0CF94E46AF88}"/>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6" name="Footer Placeholder 5">
            <a:extLst>
              <a:ext uri="{FF2B5EF4-FFF2-40B4-BE49-F238E27FC236}">
                <a16:creationId xmlns:a16="http://schemas.microsoft.com/office/drawing/2014/main" id="{D70E75DD-F152-4A1A-91EF-8993EC051D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6C16A-55FA-445C-891C-735B3FAACDC4}"/>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400933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00EF-7C71-4C4C-B2BA-70EA97C096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FAE8CA-ED14-4198-9FF2-088F1781C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C43244-1C70-4B6B-B3F7-3F0C763605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B007C0-385E-4D17-9DE3-AEE983CFEB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06903-5EB2-4DF6-BE9F-B81D4F2316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C56DDB-02E1-45AA-922E-1E4DAF700FDF}"/>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8" name="Footer Placeholder 7">
            <a:extLst>
              <a:ext uri="{FF2B5EF4-FFF2-40B4-BE49-F238E27FC236}">
                <a16:creationId xmlns:a16="http://schemas.microsoft.com/office/drawing/2014/main" id="{E1758ACA-8E5B-4C88-8AED-941AED711D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D46067-2D66-4C35-AEA2-39DE5E2297C9}"/>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366634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CFDE-EF91-4891-A0A5-6B56CFC73C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E249CB-8AC2-4281-9F7D-6CAA2E8B3547}"/>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4" name="Footer Placeholder 3">
            <a:extLst>
              <a:ext uri="{FF2B5EF4-FFF2-40B4-BE49-F238E27FC236}">
                <a16:creationId xmlns:a16="http://schemas.microsoft.com/office/drawing/2014/main" id="{666AFBFC-C5E2-4B18-9E69-3212651BC4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429BB2-69F9-4FF3-A9E8-B2B6ABAAC78B}"/>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267647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8DC12-ADD1-4A53-B8C1-A922ABA534B7}"/>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3" name="Footer Placeholder 2">
            <a:extLst>
              <a:ext uri="{FF2B5EF4-FFF2-40B4-BE49-F238E27FC236}">
                <a16:creationId xmlns:a16="http://schemas.microsoft.com/office/drawing/2014/main" id="{AE9D791A-40C7-4739-9213-BF6AE3A5B5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3EA022-5FD8-423B-9319-D91D8E2E3608}"/>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136227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4BD7-DF35-43E9-82E3-F0AE85FA6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071764-0B08-4AFA-AAB9-B6952505A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0E5BEB-AD5A-430C-8A1C-78C496AEA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B91EC-8F83-43A8-82D6-18B126F8A50B}"/>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6" name="Footer Placeholder 5">
            <a:extLst>
              <a:ext uri="{FF2B5EF4-FFF2-40B4-BE49-F238E27FC236}">
                <a16:creationId xmlns:a16="http://schemas.microsoft.com/office/drawing/2014/main" id="{D17E6B19-27DA-46C4-8346-9BC99CAA58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C14A78-8DEE-4D8A-AC70-718E979A0A57}"/>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189468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F5E7-0FCC-436D-9D43-6ADE1C9BB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C1B04D-6DF4-48BD-BDD7-269921243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5797EC-B2E9-496F-B93E-82D9782F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CDBD63-9082-4CBA-8B5C-D3CEBF5D1A80}"/>
              </a:ext>
            </a:extLst>
          </p:cNvPr>
          <p:cNvSpPr>
            <a:spLocks noGrp="1"/>
          </p:cNvSpPr>
          <p:nvPr>
            <p:ph type="dt" sz="half" idx="10"/>
          </p:nvPr>
        </p:nvSpPr>
        <p:spPr/>
        <p:txBody>
          <a:bodyPr/>
          <a:lstStyle/>
          <a:p>
            <a:fld id="{34B2C554-A789-4DAC-9073-27997523D1D6}" type="datetimeFigureOut">
              <a:rPr lang="en-GB" smtClean="0"/>
              <a:t>04/02/2021</a:t>
            </a:fld>
            <a:endParaRPr lang="en-GB"/>
          </a:p>
        </p:txBody>
      </p:sp>
      <p:sp>
        <p:nvSpPr>
          <p:cNvPr id="6" name="Footer Placeholder 5">
            <a:extLst>
              <a:ext uri="{FF2B5EF4-FFF2-40B4-BE49-F238E27FC236}">
                <a16:creationId xmlns:a16="http://schemas.microsoft.com/office/drawing/2014/main" id="{A5FF144E-8052-483C-8E7B-CF25519C0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F95117-832E-4C24-9226-E897D816F345}"/>
              </a:ext>
            </a:extLst>
          </p:cNvPr>
          <p:cNvSpPr>
            <a:spLocks noGrp="1"/>
          </p:cNvSpPr>
          <p:nvPr>
            <p:ph type="sldNum" sz="quarter" idx="12"/>
          </p:nvPr>
        </p:nvSpPr>
        <p:spPr/>
        <p:txBody>
          <a:bodyPr/>
          <a:lstStyle/>
          <a:p>
            <a:fld id="{CBE3DE5D-940B-4636-9AC4-43016D0CEDB4}" type="slidenum">
              <a:rPr lang="en-GB" smtClean="0"/>
              <a:t>‹#›</a:t>
            </a:fld>
            <a:endParaRPr lang="en-GB"/>
          </a:p>
        </p:txBody>
      </p:sp>
    </p:spTree>
    <p:extLst>
      <p:ext uri="{BB962C8B-B14F-4D97-AF65-F5344CB8AC3E}">
        <p14:creationId xmlns:p14="http://schemas.microsoft.com/office/powerpoint/2010/main" val="292049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83389-4948-4A31-8272-C71D77AFD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5E2539-B402-4CC7-98B9-44C939E74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76C23-7655-40C4-B2EE-887B8E18E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2C554-A789-4DAC-9073-27997523D1D6}" type="datetimeFigureOut">
              <a:rPr lang="en-GB" smtClean="0"/>
              <a:t>04/02/2021</a:t>
            </a:fld>
            <a:endParaRPr lang="en-GB"/>
          </a:p>
        </p:txBody>
      </p:sp>
      <p:sp>
        <p:nvSpPr>
          <p:cNvPr id="5" name="Footer Placeholder 4">
            <a:extLst>
              <a:ext uri="{FF2B5EF4-FFF2-40B4-BE49-F238E27FC236}">
                <a16:creationId xmlns:a16="http://schemas.microsoft.com/office/drawing/2014/main" id="{A711E7BB-F6AE-4F43-A92C-E7D4AF264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477D1E-CD2B-4ED2-A2F5-6D034FACB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3DE5D-940B-4636-9AC4-43016D0CEDB4}" type="slidenum">
              <a:rPr lang="en-GB" smtClean="0"/>
              <a:t>‹#›</a:t>
            </a:fld>
            <a:endParaRPr lang="en-GB"/>
          </a:p>
        </p:txBody>
      </p:sp>
    </p:spTree>
    <p:extLst>
      <p:ext uri="{BB962C8B-B14F-4D97-AF65-F5344CB8AC3E}">
        <p14:creationId xmlns:p14="http://schemas.microsoft.com/office/powerpoint/2010/main" val="284061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Amygdala"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C7E5-F846-43C7-B414-5EE18600906E}"/>
              </a:ext>
            </a:extLst>
          </p:cNvPr>
          <p:cNvSpPr>
            <a:spLocks noGrp="1"/>
          </p:cNvSpPr>
          <p:nvPr>
            <p:ph type="ctrTitle"/>
          </p:nvPr>
        </p:nvSpPr>
        <p:spPr/>
        <p:txBody>
          <a:bodyPr/>
          <a:lstStyle/>
          <a:p>
            <a:r>
              <a:rPr lang="en-GB" dirty="0"/>
              <a:t>Mindfulness and the Brain.</a:t>
            </a:r>
          </a:p>
        </p:txBody>
      </p:sp>
      <p:sp>
        <p:nvSpPr>
          <p:cNvPr id="3" name="Subtitle 2">
            <a:extLst>
              <a:ext uri="{FF2B5EF4-FFF2-40B4-BE49-F238E27FC236}">
                <a16:creationId xmlns:a16="http://schemas.microsoft.com/office/drawing/2014/main" id="{92092804-7F25-47C8-B723-508D68438B97}"/>
              </a:ext>
            </a:extLst>
          </p:cNvPr>
          <p:cNvSpPr>
            <a:spLocks noGrp="1"/>
          </p:cNvSpPr>
          <p:nvPr>
            <p:ph type="subTitle" idx="1"/>
          </p:nvPr>
        </p:nvSpPr>
        <p:spPr/>
        <p:txBody>
          <a:bodyPr/>
          <a:lstStyle/>
          <a:p>
            <a:endParaRPr lang="en-GB" dirty="0"/>
          </a:p>
          <a:p>
            <a:r>
              <a:rPr lang="en-GB" dirty="0"/>
              <a:t>In, hopefully, an easy to understand way.</a:t>
            </a:r>
          </a:p>
        </p:txBody>
      </p:sp>
      <p:pic>
        <p:nvPicPr>
          <p:cNvPr id="4" name="Picture 3">
            <a:extLst>
              <a:ext uri="{FF2B5EF4-FFF2-40B4-BE49-F238E27FC236}">
                <a16:creationId xmlns:a16="http://schemas.microsoft.com/office/drawing/2014/main" id="{E93D4D5B-50A4-46C2-9025-1C386A953AD5}"/>
              </a:ext>
            </a:extLst>
          </p:cNvPr>
          <p:cNvPicPr>
            <a:picLocks noChangeAspect="1"/>
          </p:cNvPicPr>
          <p:nvPr/>
        </p:nvPicPr>
        <p:blipFill>
          <a:blip r:embed="rId2"/>
          <a:stretch>
            <a:fillRect/>
          </a:stretch>
        </p:blipFill>
        <p:spPr>
          <a:xfrm>
            <a:off x="8944389" y="742950"/>
            <a:ext cx="1485900" cy="1647825"/>
          </a:xfrm>
          <a:prstGeom prst="rect">
            <a:avLst/>
          </a:prstGeom>
        </p:spPr>
      </p:pic>
      <p:pic>
        <p:nvPicPr>
          <p:cNvPr id="5" name="Picture 4">
            <a:extLst>
              <a:ext uri="{FF2B5EF4-FFF2-40B4-BE49-F238E27FC236}">
                <a16:creationId xmlns:a16="http://schemas.microsoft.com/office/drawing/2014/main" id="{08583C19-BFED-4678-9CA7-5A6F0B60938F}"/>
              </a:ext>
            </a:extLst>
          </p:cNvPr>
          <p:cNvPicPr>
            <a:picLocks noChangeAspect="1"/>
          </p:cNvPicPr>
          <p:nvPr/>
        </p:nvPicPr>
        <p:blipFill>
          <a:blip r:embed="rId3"/>
          <a:stretch>
            <a:fillRect/>
          </a:stretch>
        </p:blipFill>
        <p:spPr>
          <a:xfrm>
            <a:off x="528637" y="742950"/>
            <a:ext cx="2600325" cy="1714500"/>
          </a:xfrm>
          <a:prstGeom prst="rect">
            <a:avLst/>
          </a:prstGeom>
        </p:spPr>
      </p:pic>
      <p:pic>
        <p:nvPicPr>
          <p:cNvPr id="6" name="Picture 5">
            <a:extLst>
              <a:ext uri="{FF2B5EF4-FFF2-40B4-BE49-F238E27FC236}">
                <a16:creationId xmlns:a16="http://schemas.microsoft.com/office/drawing/2014/main" id="{CFEEF0F4-F7D4-49AB-A93B-CEE5C2EB35CA}"/>
              </a:ext>
            </a:extLst>
          </p:cNvPr>
          <p:cNvPicPr>
            <a:picLocks noChangeAspect="1"/>
          </p:cNvPicPr>
          <p:nvPr/>
        </p:nvPicPr>
        <p:blipFill>
          <a:blip r:embed="rId4"/>
          <a:stretch>
            <a:fillRect/>
          </a:stretch>
        </p:blipFill>
        <p:spPr>
          <a:xfrm>
            <a:off x="8944389" y="6012138"/>
            <a:ext cx="2095500" cy="638175"/>
          </a:xfrm>
          <a:prstGeom prst="rect">
            <a:avLst/>
          </a:prstGeom>
        </p:spPr>
      </p:pic>
      <p:sp>
        <p:nvSpPr>
          <p:cNvPr id="7" name="TextBox 6">
            <a:extLst>
              <a:ext uri="{FF2B5EF4-FFF2-40B4-BE49-F238E27FC236}">
                <a16:creationId xmlns:a16="http://schemas.microsoft.com/office/drawing/2014/main" id="{C0086964-C000-432A-BD47-6B492999FBEA}"/>
              </a:ext>
            </a:extLst>
          </p:cNvPr>
          <p:cNvSpPr txBox="1"/>
          <p:nvPr/>
        </p:nvSpPr>
        <p:spPr>
          <a:xfrm>
            <a:off x="7116417" y="6115050"/>
            <a:ext cx="1827972" cy="369332"/>
          </a:xfrm>
          <a:prstGeom prst="rect">
            <a:avLst/>
          </a:prstGeom>
          <a:noFill/>
        </p:spPr>
        <p:txBody>
          <a:bodyPr wrap="square" rtlCol="0">
            <a:spAutoFit/>
          </a:bodyPr>
          <a:lstStyle/>
          <a:p>
            <a:r>
              <a:rPr lang="en-GB" dirty="0"/>
              <a:t>Material Credit:</a:t>
            </a:r>
          </a:p>
        </p:txBody>
      </p:sp>
    </p:spTree>
    <p:extLst>
      <p:ext uri="{BB962C8B-B14F-4D97-AF65-F5344CB8AC3E}">
        <p14:creationId xmlns:p14="http://schemas.microsoft.com/office/powerpoint/2010/main" val="74158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D9559-C9FD-401F-8797-176B67CF66A6}"/>
              </a:ext>
            </a:extLst>
          </p:cNvPr>
          <p:cNvSpPr>
            <a:spLocks noGrp="1"/>
          </p:cNvSpPr>
          <p:nvPr>
            <p:ph type="title"/>
          </p:nvPr>
        </p:nvSpPr>
        <p:spPr/>
        <p:txBody>
          <a:bodyPr/>
          <a:lstStyle/>
          <a:p>
            <a:r>
              <a:rPr lang="en-GB" b="1" dirty="0"/>
              <a:t>But … why not?</a:t>
            </a:r>
            <a:endParaRPr lang="en-GB" dirty="0"/>
          </a:p>
        </p:txBody>
      </p:sp>
      <p:sp>
        <p:nvSpPr>
          <p:cNvPr id="7" name="Content Placeholder 6">
            <a:extLst>
              <a:ext uri="{FF2B5EF4-FFF2-40B4-BE49-F238E27FC236}">
                <a16:creationId xmlns:a16="http://schemas.microsoft.com/office/drawing/2014/main" id="{6983FA45-EFAC-4D8F-9652-33AE4535D1C8}"/>
              </a:ext>
            </a:extLst>
          </p:cNvPr>
          <p:cNvSpPr>
            <a:spLocks noGrp="1"/>
          </p:cNvSpPr>
          <p:nvPr>
            <p:ph sz="half" idx="1"/>
          </p:nvPr>
        </p:nvSpPr>
        <p:spPr/>
        <p:txBody>
          <a:bodyPr/>
          <a:lstStyle/>
          <a:p>
            <a:pPr marL="0" indent="0" fontAlgn="base">
              <a:buNone/>
            </a:pPr>
            <a:r>
              <a:rPr lang="en-GB" dirty="0"/>
              <a:t>This happened most likely because another, older part of your brain called the Amygdala believed that the stress you were experiencing was a real threat to you.</a:t>
            </a:r>
          </a:p>
          <a:p>
            <a:pPr marL="0" indent="0" fontAlgn="base">
              <a:buNone/>
            </a:pPr>
            <a:endParaRPr lang="en-GB" dirty="0"/>
          </a:p>
          <a:p>
            <a:pPr marL="0" indent="0" fontAlgn="base">
              <a:buNone/>
            </a:pPr>
            <a:r>
              <a:rPr lang="en-GB" dirty="0"/>
              <a:t>The Amygdala didn’t let </a:t>
            </a:r>
            <a:r>
              <a:rPr lang="en-GB" b="1" dirty="0" err="1"/>
              <a:t>Tex</a:t>
            </a:r>
            <a:r>
              <a:rPr lang="en-GB" dirty="0"/>
              <a:t> do her job!</a:t>
            </a:r>
          </a:p>
          <a:p>
            <a:pPr marL="0" indent="0">
              <a:buNone/>
            </a:pPr>
            <a:endParaRPr lang="en-GB" dirty="0"/>
          </a:p>
        </p:txBody>
      </p:sp>
      <p:sp>
        <p:nvSpPr>
          <p:cNvPr id="8" name="Content Placeholder 7">
            <a:extLst>
              <a:ext uri="{FF2B5EF4-FFF2-40B4-BE49-F238E27FC236}">
                <a16:creationId xmlns:a16="http://schemas.microsoft.com/office/drawing/2014/main" id="{B31D5446-5C3E-43F2-9B0D-7015E6DC3034}"/>
              </a:ext>
            </a:extLst>
          </p:cNvPr>
          <p:cNvSpPr>
            <a:spLocks noGrp="1"/>
          </p:cNvSpPr>
          <p:nvPr>
            <p:ph sz="half" idx="2"/>
          </p:nvPr>
        </p:nvSpPr>
        <p:spPr>
          <a:xfrm>
            <a:off x="6172200" y="1825625"/>
            <a:ext cx="5181600" cy="4351338"/>
          </a:xfrm>
        </p:spPr>
        <p:txBody>
          <a:bodyPr/>
          <a:lstStyle/>
          <a:p>
            <a:pPr marL="0" indent="0" fontAlgn="base">
              <a:buNone/>
            </a:pPr>
            <a:r>
              <a:rPr lang="en-GB" sz="4400" b="1" cap="all" dirty="0"/>
              <a:t>AMY</a:t>
            </a:r>
            <a:endParaRPr lang="en-GB" b="1" cap="all" dirty="0"/>
          </a:p>
          <a:p>
            <a:pPr marL="0" indent="0" fontAlgn="base">
              <a:buNone/>
            </a:pPr>
            <a:endParaRPr lang="en-GB" b="1" cap="all" dirty="0"/>
          </a:p>
          <a:p>
            <a:pPr marL="0" indent="0" fontAlgn="base">
              <a:buNone/>
            </a:pPr>
            <a:r>
              <a:rPr lang="en-GB" b="1" cap="all" dirty="0"/>
              <a:t>THE JUMPY SUPERHERO!!</a:t>
            </a:r>
          </a:p>
          <a:p>
            <a:pPr marL="0" indent="0">
              <a:buNone/>
            </a:pPr>
            <a:endParaRPr lang="en-GB" dirty="0"/>
          </a:p>
        </p:txBody>
      </p:sp>
      <p:pic>
        <p:nvPicPr>
          <p:cNvPr id="3074" name="Picture 2" descr="https://2msyr620c1pi2v7yaj33qfq5-wpengine.netdna-ssl.com/wp-content/uploads/2017/12/the-amygdala-brain.jpg">
            <a:extLst>
              <a:ext uri="{FF2B5EF4-FFF2-40B4-BE49-F238E27FC236}">
                <a16:creationId xmlns:a16="http://schemas.microsoft.com/office/drawing/2014/main" id="{81D23991-E400-4A4B-9231-96B98E0B9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4" y="3564836"/>
            <a:ext cx="2435017" cy="240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8">
                                            <p:txEl>
                                              <p:pRg st="0" end="0"/>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8">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p:cTn id="30" dur="1000" fill="hold"/>
                                        <p:tgtEl>
                                          <p:spTgt spid="3074"/>
                                        </p:tgtEl>
                                        <p:attrNameLst>
                                          <p:attrName>ppt_w</p:attrName>
                                        </p:attrNameLst>
                                      </p:cBhvr>
                                      <p:tavLst>
                                        <p:tav tm="0">
                                          <p:val>
                                            <p:fltVal val="0"/>
                                          </p:val>
                                        </p:tav>
                                        <p:tav tm="100000">
                                          <p:val>
                                            <p:strVal val="#ppt_w"/>
                                          </p:val>
                                        </p:tav>
                                      </p:tavLst>
                                    </p:anim>
                                    <p:anim calcmode="lin" valueType="num">
                                      <p:cBhvr>
                                        <p:cTn id="31" dur="1000" fill="hold"/>
                                        <p:tgtEl>
                                          <p:spTgt spid="3074"/>
                                        </p:tgtEl>
                                        <p:attrNameLst>
                                          <p:attrName>ppt_h</p:attrName>
                                        </p:attrNameLst>
                                      </p:cBhvr>
                                      <p:tavLst>
                                        <p:tav tm="0">
                                          <p:val>
                                            <p:fltVal val="0"/>
                                          </p:val>
                                        </p:tav>
                                        <p:tav tm="100000">
                                          <p:val>
                                            <p:strVal val="#ppt_h"/>
                                          </p:val>
                                        </p:tav>
                                      </p:tavLst>
                                    </p:anim>
                                    <p:anim calcmode="lin" valueType="num">
                                      <p:cBhvr>
                                        <p:cTn id="32" dur="1000" fill="hold"/>
                                        <p:tgtEl>
                                          <p:spTgt spid="3074"/>
                                        </p:tgtEl>
                                        <p:attrNameLst>
                                          <p:attrName>style.rotation</p:attrName>
                                        </p:attrNameLst>
                                      </p:cBhvr>
                                      <p:tavLst>
                                        <p:tav tm="0">
                                          <p:val>
                                            <p:fltVal val="90"/>
                                          </p:val>
                                        </p:tav>
                                        <p:tav tm="100000">
                                          <p:val>
                                            <p:fltVal val="0"/>
                                          </p:val>
                                        </p:tav>
                                      </p:tavLst>
                                    </p:anim>
                                    <p:animEffect transition="in" filter="fade">
                                      <p:cBhvr>
                                        <p:cTn id="3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49EA-37F5-41D9-AF52-843497FCFBE8}"/>
              </a:ext>
            </a:extLst>
          </p:cNvPr>
          <p:cNvSpPr>
            <a:spLocks noGrp="1"/>
          </p:cNvSpPr>
          <p:nvPr>
            <p:ph type="title"/>
          </p:nvPr>
        </p:nvSpPr>
        <p:spPr/>
        <p:txBody>
          <a:bodyPr/>
          <a:lstStyle/>
          <a:p>
            <a:r>
              <a:rPr lang="en-GB" sz="8000" b="1" cap="all" dirty="0"/>
              <a:t>AMY</a:t>
            </a:r>
            <a:r>
              <a:rPr lang="en-GB" b="1" cap="all" dirty="0"/>
              <a:t>  THE JUMPY SUPERHERO</a:t>
            </a:r>
            <a:endParaRPr lang="en-GB" dirty="0"/>
          </a:p>
        </p:txBody>
      </p:sp>
      <p:sp>
        <p:nvSpPr>
          <p:cNvPr id="3" name="Content Placeholder 2">
            <a:extLst>
              <a:ext uri="{FF2B5EF4-FFF2-40B4-BE49-F238E27FC236}">
                <a16:creationId xmlns:a16="http://schemas.microsoft.com/office/drawing/2014/main" id="{A1A6A5D2-3C7D-489E-8B5A-C8D4BBDEC9AA}"/>
              </a:ext>
            </a:extLst>
          </p:cNvPr>
          <p:cNvSpPr>
            <a:spLocks noGrp="1"/>
          </p:cNvSpPr>
          <p:nvPr>
            <p:ph sz="half" idx="1"/>
          </p:nvPr>
        </p:nvSpPr>
        <p:spPr/>
        <p:txBody>
          <a:bodyPr>
            <a:normAutofit/>
          </a:bodyPr>
          <a:lstStyle/>
          <a:p>
            <a:pPr marL="0" indent="0" fontAlgn="base">
              <a:buNone/>
            </a:pPr>
            <a:r>
              <a:rPr lang="en-GB" dirty="0"/>
              <a:t>The </a:t>
            </a:r>
            <a:r>
              <a:rPr lang="en-GB" dirty="0">
                <a:hlinkClick r:id="rId2"/>
              </a:rPr>
              <a:t>Amygdala</a:t>
            </a:r>
            <a:r>
              <a:rPr lang="en-GB" dirty="0"/>
              <a:t> (Amy) is like a jumpy superhero who tries to protect you at all costs, but often mistakes stress for real threats … and effectively stops </a:t>
            </a:r>
            <a:r>
              <a:rPr lang="en-GB" b="1" dirty="0" err="1"/>
              <a:t>Tex</a:t>
            </a:r>
            <a:r>
              <a:rPr lang="en-GB" dirty="0"/>
              <a:t> from doing her job.</a:t>
            </a:r>
          </a:p>
          <a:p>
            <a:pPr marL="0" indent="0" fontAlgn="base">
              <a:buNone/>
            </a:pPr>
            <a:endParaRPr lang="en-GB" dirty="0"/>
          </a:p>
          <a:p>
            <a:pPr marL="0" indent="0" fontAlgn="base">
              <a:buNone/>
            </a:pPr>
            <a:r>
              <a:rPr lang="en-GB" dirty="0"/>
              <a:t>Now why do we have something like this going on in our fancy brains?</a:t>
            </a:r>
          </a:p>
          <a:p>
            <a:pPr marL="0" indent="0">
              <a:buNone/>
            </a:pPr>
            <a:endParaRPr lang="en-GB" dirty="0"/>
          </a:p>
        </p:txBody>
      </p:sp>
      <p:sp>
        <p:nvSpPr>
          <p:cNvPr id="4" name="Content Placeholder 3">
            <a:extLst>
              <a:ext uri="{FF2B5EF4-FFF2-40B4-BE49-F238E27FC236}">
                <a16:creationId xmlns:a16="http://schemas.microsoft.com/office/drawing/2014/main" id="{7DCF8473-3AA1-4A8B-A69F-958E72B68F02}"/>
              </a:ext>
            </a:extLst>
          </p:cNvPr>
          <p:cNvSpPr>
            <a:spLocks noGrp="1"/>
          </p:cNvSpPr>
          <p:nvPr>
            <p:ph sz="half" idx="2"/>
          </p:nvPr>
        </p:nvSpPr>
        <p:spPr>
          <a:xfrm>
            <a:off x="6172200" y="1825625"/>
            <a:ext cx="5181600" cy="4351338"/>
          </a:xfrm>
        </p:spPr>
        <p:txBody>
          <a:bodyPr>
            <a:normAutofit/>
          </a:bodyPr>
          <a:lstStyle/>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fontAlgn="base">
              <a:buNone/>
            </a:pPr>
            <a:r>
              <a:rPr lang="en-GB" dirty="0"/>
              <a:t>What is this?</a:t>
            </a:r>
          </a:p>
          <a:p>
            <a:pPr marL="0" indent="0" fontAlgn="base">
              <a:buNone/>
            </a:pPr>
            <a:r>
              <a:rPr lang="en-GB" dirty="0"/>
              <a:t>It’s called …</a:t>
            </a:r>
          </a:p>
          <a:p>
            <a:pPr marL="0" indent="0">
              <a:buNone/>
            </a:pPr>
            <a:endParaRPr lang="en-GB" dirty="0"/>
          </a:p>
          <a:p>
            <a:pPr marL="0" indent="0">
              <a:buNone/>
            </a:pPr>
            <a:endParaRPr lang="en-GB" dirty="0"/>
          </a:p>
        </p:txBody>
      </p:sp>
      <p:pic>
        <p:nvPicPr>
          <p:cNvPr id="6148" name="Picture 4" descr="https://2msyr620c1pi2v7yaj33qfq5-wpengine.netdna-ssl.com/wp-content/uploads/2017/12/the-amygdala-brain.jpg">
            <a:extLst>
              <a:ext uri="{FF2B5EF4-FFF2-40B4-BE49-F238E27FC236}">
                <a16:creationId xmlns:a16="http://schemas.microsoft.com/office/drawing/2014/main" id="{53BEE326-C613-4C18-BB87-41FB11AB1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566" y="1825625"/>
            <a:ext cx="2946538" cy="290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additive="base">
                                        <p:cTn id="16"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500"/>
                                  </p:stCondLst>
                                  <p:childTnLst>
                                    <p:set>
                                      <p:cBhvr>
                                        <p:cTn id="19" dur="1" fill="hold">
                                          <p:stCondLst>
                                            <p:cond delay="0"/>
                                          </p:stCondLst>
                                        </p:cTn>
                                        <p:tgtEl>
                                          <p:spTgt spid="4">
                                            <p:txEl>
                                              <p:pRg st="7" end="7"/>
                                            </p:txEl>
                                          </p:spTgt>
                                        </p:tgtEl>
                                        <p:attrNameLst>
                                          <p:attrName>style.visibility</p:attrName>
                                        </p:attrNameLst>
                                      </p:cBhvr>
                                      <p:to>
                                        <p:strVal val="visible"/>
                                      </p:to>
                                    </p:set>
                                    <p:anim calcmode="lin" valueType="num">
                                      <p:cBhvr additive="base">
                                        <p:cTn id="20"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2F17-9C06-4940-AF04-DA83DCF0CF18}"/>
              </a:ext>
            </a:extLst>
          </p:cNvPr>
          <p:cNvSpPr>
            <a:spLocks noGrp="1"/>
          </p:cNvSpPr>
          <p:nvPr>
            <p:ph type="title"/>
          </p:nvPr>
        </p:nvSpPr>
        <p:spPr/>
        <p:txBody>
          <a:bodyPr/>
          <a:lstStyle/>
          <a:p>
            <a:r>
              <a:rPr lang="en-GB" b="1" cap="all" dirty="0"/>
              <a:t>THE FIGHT FLIGHT FREEZE RESPONSE</a:t>
            </a:r>
            <a:endParaRPr lang="en-GB" dirty="0"/>
          </a:p>
        </p:txBody>
      </p:sp>
      <p:sp>
        <p:nvSpPr>
          <p:cNvPr id="5" name="Content Placeholder 4">
            <a:extLst>
              <a:ext uri="{FF2B5EF4-FFF2-40B4-BE49-F238E27FC236}">
                <a16:creationId xmlns:a16="http://schemas.microsoft.com/office/drawing/2014/main" id="{D3B24A66-13CC-41FC-99B1-B55EDDE68E82}"/>
              </a:ext>
            </a:extLst>
          </p:cNvPr>
          <p:cNvSpPr>
            <a:spLocks noGrp="1"/>
          </p:cNvSpPr>
          <p:nvPr>
            <p:ph idx="1"/>
          </p:nvPr>
        </p:nvSpPr>
        <p:spPr/>
        <p:txBody>
          <a:bodyPr>
            <a:normAutofit fontScale="77500" lnSpcReduction="20000"/>
          </a:bodyPr>
          <a:lstStyle/>
          <a:p>
            <a:pPr marL="0" indent="0" fontAlgn="base">
              <a:buNone/>
            </a:pPr>
            <a:r>
              <a:rPr lang="en-GB" dirty="0"/>
              <a:t>During a </a:t>
            </a:r>
            <a:r>
              <a:rPr lang="en-GB" b="1" dirty="0"/>
              <a:t>stress response</a:t>
            </a:r>
            <a:r>
              <a:rPr lang="en-GB" dirty="0"/>
              <a:t>, we disconnect from rational thinking.</a:t>
            </a:r>
          </a:p>
          <a:p>
            <a:pPr marL="0" indent="0" fontAlgn="base">
              <a:buNone/>
            </a:pPr>
            <a:r>
              <a:rPr lang="en-GB" dirty="0"/>
              <a:t>We shift gears to an impulsive, reactive “fight, flight, freeze” mode.</a:t>
            </a:r>
          </a:p>
          <a:p>
            <a:pPr marL="0" indent="0" fontAlgn="base">
              <a:buNone/>
            </a:pPr>
            <a:r>
              <a:rPr lang="en-GB" dirty="0"/>
              <a:t>We lose connection to some of our higher brain functions like:</a:t>
            </a:r>
            <a:br>
              <a:rPr lang="en-GB" dirty="0"/>
            </a:br>
            <a:endParaRPr lang="en-GB" dirty="0"/>
          </a:p>
          <a:p>
            <a:pPr marL="0" indent="0" fontAlgn="base">
              <a:buNone/>
            </a:pPr>
            <a:r>
              <a:rPr lang="en-GB" dirty="0"/>
              <a:t>self regulation, memory, and mental flexibility.</a:t>
            </a:r>
          </a:p>
          <a:p>
            <a:pPr marL="0" indent="0" fontAlgn="base">
              <a:buNone/>
            </a:pPr>
            <a:endParaRPr lang="en-GB" dirty="0"/>
          </a:p>
          <a:p>
            <a:pPr marL="0" indent="0" fontAlgn="base">
              <a:buNone/>
            </a:pPr>
            <a:r>
              <a:rPr lang="en-GB" dirty="0"/>
              <a:t>We have a hard time …</a:t>
            </a:r>
          </a:p>
          <a:p>
            <a:pPr marL="0" indent="0" fontAlgn="base">
              <a:buNone/>
            </a:pPr>
            <a:endParaRPr lang="en-GB" dirty="0"/>
          </a:p>
          <a:p>
            <a:pPr fontAlgn="base"/>
            <a:r>
              <a:rPr lang="en-GB" dirty="0"/>
              <a:t>focussing, </a:t>
            </a:r>
          </a:p>
          <a:p>
            <a:pPr fontAlgn="base"/>
            <a:r>
              <a:rPr lang="en-GB" dirty="0"/>
              <a:t>remembering instructions (like conflict resolution skills),</a:t>
            </a:r>
          </a:p>
          <a:p>
            <a:pPr fontAlgn="base"/>
            <a:r>
              <a:rPr lang="en-GB" dirty="0"/>
              <a:t>controlling impulses,</a:t>
            </a:r>
          </a:p>
          <a:p>
            <a:pPr fontAlgn="base"/>
            <a:r>
              <a:rPr lang="en-GB" dirty="0"/>
              <a:t>and making good choices.</a:t>
            </a:r>
          </a:p>
          <a:p>
            <a:pPr marL="0" indent="0">
              <a:buNone/>
            </a:pPr>
            <a:endParaRPr lang="en-GB" dirty="0"/>
          </a:p>
        </p:txBody>
      </p:sp>
      <p:pic>
        <p:nvPicPr>
          <p:cNvPr id="6" name="Picture 4" descr="https://2msyr620c1pi2v7yaj33qfq5-wpengine.netdna-ssl.com/wp-content/uploads/2017/12/the-amygdala-brain.jpg">
            <a:extLst>
              <a:ext uri="{FF2B5EF4-FFF2-40B4-BE49-F238E27FC236}">
                <a16:creationId xmlns:a16="http://schemas.microsoft.com/office/drawing/2014/main" id="{5ED21B36-6049-4F87-BF2A-2E1FE1BAC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732" y="3429000"/>
            <a:ext cx="2177912" cy="214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calcmode="lin" valueType="num">
                                      <p:cBhvr additive="base">
                                        <p:cTn id="2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 calcmode="lin" valueType="num">
                                      <p:cBhvr additive="base">
                                        <p:cTn id="3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calcmode="lin" valueType="num">
                                      <p:cBhvr additive="base">
                                        <p:cTn id="3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 calcmode="lin" valueType="num">
                                      <p:cBhvr additive="base">
                                        <p:cTn id="4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AD10A-87FD-4E5E-B6E0-8C9FAE08C2B2}"/>
              </a:ext>
            </a:extLst>
          </p:cNvPr>
          <p:cNvSpPr>
            <a:spLocks noGrp="1"/>
          </p:cNvSpPr>
          <p:nvPr>
            <p:ph type="title"/>
          </p:nvPr>
        </p:nvSpPr>
        <p:spPr/>
        <p:txBody>
          <a:bodyPr/>
          <a:lstStyle/>
          <a:p>
            <a:r>
              <a:rPr lang="en-GB" b="1" dirty="0"/>
              <a:t>This is how evolution has wired our </a:t>
            </a:r>
            <a:br>
              <a:rPr lang="en-GB" b="1" dirty="0"/>
            </a:br>
            <a:r>
              <a:rPr lang="en-GB" b="1" dirty="0"/>
              <a:t>brains!</a:t>
            </a:r>
            <a:endParaRPr lang="en-GB" dirty="0"/>
          </a:p>
        </p:txBody>
      </p:sp>
      <p:sp>
        <p:nvSpPr>
          <p:cNvPr id="5" name="Content Placeholder 4">
            <a:extLst>
              <a:ext uri="{FF2B5EF4-FFF2-40B4-BE49-F238E27FC236}">
                <a16:creationId xmlns:a16="http://schemas.microsoft.com/office/drawing/2014/main" id="{08DC001E-6B60-406C-ADE9-AF1338E51B2F}"/>
              </a:ext>
            </a:extLst>
          </p:cNvPr>
          <p:cNvSpPr>
            <a:spLocks noGrp="1"/>
          </p:cNvSpPr>
          <p:nvPr>
            <p:ph sz="half" idx="1"/>
          </p:nvPr>
        </p:nvSpPr>
        <p:spPr/>
        <p:txBody>
          <a:bodyPr>
            <a:noAutofit/>
          </a:bodyPr>
          <a:lstStyle/>
          <a:p>
            <a:pPr marL="0" indent="0">
              <a:buNone/>
            </a:pPr>
            <a:r>
              <a:rPr lang="en-GB" sz="2200" dirty="0"/>
              <a:t>Our brains have evolved to react to danger and overwhelm this way.</a:t>
            </a:r>
          </a:p>
          <a:p>
            <a:pPr marL="0" indent="0">
              <a:buNone/>
            </a:pPr>
            <a:endParaRPr lang="en-GB" sz="2200" dirty="0"/>
          </a:p>
          <a:p>
            <a:pPr marL="0" indent="0">
              <a:buNone/>
            </a:pPr>
            <a:r>
              <a:rPr lang="en-GB" sz="2200" b="1" dirty="0"/>
              <a:t>WHY?</a:t>
            </a:r>
          </a:p>
          <a:p>
            <a:pPr marL="0" indent="0">
              <a:buNone/>
            </a:pPr>
            <a:endParaRPr lang="en-GB" sz="2200" dirty="0"/>
          </a:p>
          <a:p>
            <a:pPr marL="0" indent="0">
              <a:buNone/>
            </a:pPr>
            <a:r>
              <a:rPr lang="en-GB" sz="2200" dirty="0"/>
              <a:t>A long time ago when wild animals hunted us, our brains helped us survive by reacting automatically and instantly to danger.</a:t>
            </a:r>
          </a:p>
          <a:p>
            <a:pPr marL="0" indent="0">
              <a:buNone/>
            </a:pPr>
            <a:endParaRPr lang="en-GB" sz="2200" dirty="0"/>
          </a:p>
          <a:p>
            <a:pPr marL="0" indent="0">
              <a:buNone/>
            </a:pPr>
            <a:r>
              <a:rPr lang="en-GB" sz="2200" dirty="0"/>
              <a:t>This ancient part of our brains (the Amygdala) still sounds the alarm whenever it believes we are in imminent danger ….</a:t>
            </a:r>
          </a:p>
        </p:txBody>
      </p:sp>
      <p:sp>
        <p:nvSpPr>
          <p:cNvPr id="6" name="Content Placeholder 5">
            <a:extLst>
              <a:ext uri="{FF2B5EF4-FFF2-40B4-BE49-F238E27FC236}">
                <a16:creationId xmlns:a16="http://schemas.microsoft.com/office/drawing/2014/main" id="{F472804A-4169-4E62-858B-5A5A03B95404}"/>
              </a:ext>
            </a:extLst>
          </p:cNvPr>
          <p:cNvSpPr>
            <a:spLocks noGrp="1"/>
          </p:cNvSpPr>
          <p:nvPr>
            <p:ph sz="half" idx="2"/>
          </p:nvPr>
        </p:nvSpPr>
        <p:spPr/>
        <p:txBody>
          <a:bodyPr>
            <a:normAutofit fontScale="85000" lnSpcReduction="10000"/>
          </a:bodyPr>
          <a:lstStyle/>
          <a:p>
            <a:pPr marL="0" indent="0">
              <a:buNone/>
            </a:pPr>
            <a:r>
              <a:rPr lang="en-GB" sz="3000" dirty="0"/>
              <a:t>…</a:t>
            </a:r>
            <a:r>
              <a:rPr lang="en-GB" sz="2600" dirty="0"/>
              <a:t>and when the alarm goes off our bodies prepare to </a:t>
            </a:r>
            <a:r>
              <a:rPr lang="en-GB" sz="2600" b="1" dirty="0"/>
              <a:t>FIGHT, BOLT OR FREEZE.</a:t>
            </a:r>
          </a:p>
          <a:p>
            <a:pPr marL="0" indent="0">
              <a:buNone/>
            </a:pPr>
            <a:endParaRPr lang="en-GB" sz="2600" b="1" dirty="0"/>
          </a:p>
          <a:p>
            <a:pPr marL="0" indent="0" fontAlgn="base">
              <a:buNone/>
            </a:pPr>
            <a:r>
              <a:rPr lang="en-GB" sz="2600" b="1" dirty="0"/>
              <a:t>The alarm goes off when we face overwhelming or strong emotions like fear, anger and sadness.</a:t>
            </a:r>
            <a:endParaRPr lang="en-GB" sz="2600" dirty="0"/>
          </a:p>
          <a:p>
            <a:pPr marL="0" indent="0" fontAlgn="base">
              <a:buNone/>
            </a:pPr>
            <a:r>
              <a:rPr lang="en-GB" sz="2600" dirty="0"/>
              <a:t>Like for example:</a:t>
            </a:r>
          </a:p>
          <a:p>
            <a:pPr marL="0" indent="0" fontAlgn="base">
              <a:buNone/>
            </a:pPr>
            <a:br>
              <a:rPr lang="en-GB" sz="2600" dirty="0"/>
            </a:br>
            <a:r>
              <a:rPr lang="en-GB" sz="2600" dirty="0"/>
              <a:t>when someone says something unkind to you, you get all upset and the Amygdala—</a:t>
            </a:r>
          </a:p>
          <a:p>
            <a:pPr marL="0" indent="0" fontAlgn="base">
              <a:buNone/>
            </a:pPr>
            <a:r>
              <a:rPr lang="en-GB" sz="2600" dirty="0"/>
              <a:t>the ancient part of your brain—believes you are in danger.</a:t>
            </a:r>
          </a:p>
          <a:p>
            <a:pPr marL="0" indent="0">
              <a:buNone/>
            </a:pPr>
            <a:endParaRPr lang="en-GB" b="1" dirty="0"/>
          </a:p>
        </p:txBody>
      </p:sp>
      <p:pic>
        <p:nvPicPr>
          <p:cNvPr id="7" name="Picture 4" descr="https://2msyr620c1pi2v7yaj33qfq5-wpengine.netdna-ssl.com/wp-content/uploads/2017/12/the-amygdala-brain.jpg">
            <a:extLst>
              <a:ext uri="{FF2B5EF4-FFF2-40B4-BE49-F238E27FC236}">
                <a16:creationId xmlns:a16="http://schemas.microsoft.com/office/drawing/2014/main" id="{19D6A1BD-BD22-4304-9718-B9739C598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270" y="39756"/>
            <a:ext cx="1802295" cy="177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3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additive="base">
                                        <p:cTn id="38"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6">
                                            <p:txEl>
                                              <p:pRg st="3" end="3"/>
                                            </p:txEl>
                                          </p:spTgt>
                                        </p:tgtEl>
                                        <p:attrNameLst>
                                          <p:attrName>ppt_y</p:attrName>
                                        </p:attrNameLst>
                                      </p:cBhvr>
                                      <p:tavLst>
                                        <p:tav tm="0">
                                          <p:val>
                                            <p:strVal val="#ppt_y"/>
                                          </p:val>
                                        </p:tav>
                                        <p:tav tm="100000">
                                          <p:val>
                                            <p:strVal val="#ppt_y"/>
                                          </p:val>
                                        </p:tav>
                                      </p:tavLst>
                                    </p:anim>
                                  </p:childTnLst>
                                </p:cTn>
                              </p:par>
                              <p:par>
                                <p:cTn id="40" presetID="1" presetClass="entr" presetSubtype="0" fill="hold" nodeType="withEffect">
                                  <p:stCondLst>
                                    <p:cond delay="1000"/>
                                  </p:stCondLst>
                                  <p:childTnLst>
                                    <p:set>
                                      <p:cBhvr>
                                        <p:cTn id="41" dur="1" fill="hold">
                                          <p:stCondLst>
                                            <p:cond delay="0"/>
                                          </p:stCondLst>
                                        </p:cTn>
                                        <p:tgtEl>
                                          <p:spTgt spid="6">
                                            <p:txEl>
                                              <p:pRg st="4" end="4"/>
                                            </p:txEl>
                                          </p:spTgt>
                                        </p:tgtEl>
                                        <p:attrNameLst>
                                          <p:attrName>style.visibility</p:attrName>
                                        </p:attrNameLst>
                                      </p:cBhvr>
                                      <p:to>
                                        <p:strVal val="visible"/>
                                      </p:to>
                                    </p:set>
                                  </p:childTnLst>
                                </p:cTn>
                              </p:par>
                              <p:par>
                                <p:cTn id="42" presetID="1" presetClass="entr" presetSubtype="0" fill="hold" nodeType="withEffect">
                                  <p:stCondLst>
                                    <p:cond delay="1000"/>
                                  </p:stCondLst>
                                  <p:childTnLst>
                                    <p:set>
                                      <p:cBhvr>
                                        <p:cTn id="4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BA9C-923C-49A1-91E4-BE0654B0DCD7}"/>
              </a:ext>
            </a:extLst>
          </p:cNvPr>
          <p:cNvSpPr>
            <a:spLocks noGrp="1"/>
          </p:cNvSpPr>
          <p:nvPr>
            <p:ph type="title"/>
          </p:nvPr>
        </p:nvSpPr>
        <p:spPr/>
        <p:txBody>
          <a:bodyPr/>
          <a:lstStyle/>
          <a:p>
            <a:r>
              <a:rPr lang="en-GB" b="1" dirty="0"/>
              <a:t>ALARM </a:t>
            </a:r>
            <a:r>
              <a:rPr lang="en-GB" b="1" dirty="0" err="1"/>
              <a:t>ALARM</a:t>
            </a:r>
            <a:r>
              <a:rPr lang="en-GB" b="1" dirty="0"/>
              <a:t> </a:t>
            </a:r>
            <a:r>
              <a:rPr lang="en-GB" b="1" dirty="0" err="1"/>
              <a:t>ALARM</a:t>
            </a:r>
            <a:endParaRPr lang="en-GB" dirty="0"/>
          </a:p>
        </p:txBody>
      </p:sp>
      <p:sp>
        <p:nvSpPr>
          <p:cNvPr id="3" name="Content Placeholder 2">
            <a:extLst>
              <a:ext uri="{FF2B5EF4-FFF2-40B4-BE49-F238E27FC236}">
                <a16:creationId xmlns:a16="http://schemas.microsoft.com/office/drawing/2014/main" id="{F49F9F52-98E5-43F2-A6FC-5CF6D139E24B}"/>
              </a:ext>
            </a:extLst>
          </p:cNvPr>
          <p:cNvSpPr>
            <a:spLocks noGrp="1"/>
          </p:cNvSpPr>
          <p:nvPr>
            <p:ph sz="half" idx="1"/>
          </p:nvPr>
        </p:nvSpPr>
        <p:spPr/>
        <p:txBody>
          <a:bodyPr>
            <a:normAutofit lnSpcReduction="10000"/>
          </a:bodyPr>
          <a:lstStyle/>
          <a:p>
            <a:pPr marL="0" indent="0" fontAlgn="base">
              <a:buNone/>
            </a:pPr>
            <a:r>
              <a:rPr lang="en-GB" dirty="0"/>
              <a:t>A child might say something cruel or unkind when they feel upset.</a:t>
            </a:r>
          </a:p>
          <a:p>
            <a:pPr marL="0" indent="0" fontAlgn="base">
              <a:buNone/>
            </a:pPr>
            <a:r>
              <a:rPr lang="en-GB" dirty="0"/>
              <a:t>A child might push another kid or a parent when they get angry.</a:t>
            </a:r>
          </a:p>
          <a:p>
            <a:pPr marL="0" indent="0" fontAlgn="base">
              <a:buNone/>
            </a:pPr>
            <a:r>
              <a:rPr lang="en-GB" dirty="0"/>
              <a:t>A child might freeze at school when overwhelmed.</a:t>
            </a:r>
          </a:p>
          <a:p>
            <a:pPr marL="0" indent="0" fontAlgn="base">
              <a:buNone/>
            </a:pPr>
            <a:r>
              <a:rPr lang="en-GB" dirty="0"/>
              <a:t>A parent might yell at his child.</a:t>
            </a:r>
          </a:p>
          <a:p>
            <a:pPr marL="0" indent="0" fontAlgn="base">
              <a:buNone/>
            </a:pPr>
            <a:r>
              <a:rPr lang="en-GB" i="1" dirty="0"/>
              <a:t>(I know I have raised my voice … and I hate it)</a:t>
            </a:r>
          </a:p>
          <a:p>
            <a:pPr marL="0" indent="0">
              <a:buNone/>
            </a:pPr>
            <a:endParaRPr lang="en-GB" dirty="0"/>
          </a:p>
        </p:txBody>
      </p:sp>
      <p:sp>
        <p:nvSpPr>
          <p:cNvPr id="4" name="Content Placeholder 3">
            <a:extLst>
              <a:ext uri="{FF2B5EF4-FFF2-40B4-BE49-F238E27FC236}">
                <a16:creationId xmlns:a16="http://schemas.microsoft.com/office/drawing/2014/main" id="{D1D1D716-E048-4897-B211-F558489C5843}"/>
              </a:ext>
            </a:extLst>
          </p:cNvPr>
          <p:cNvSpPr>
            <a:spLocks noGrp="1"/>
          </p:cNvSpPr>
          <p:nvPr>
            <p:ph sz="half" idx="2"/>
          </p:nvPr>
        </p:nvSpPr>
        <p:spPr/>
        <p:txBody>
          <a:bodyPr>
            <a:normAutofit lnSpcReduction="10000"/>
          </a:bodyPr>
          <a:lstStyle/>
          <a:p>
            <a:pPr marL="0" indent="0" fontAlgn="base">
              <a:buNone/>
            </a:pPr>
            <a:r>
              <a:rPr lang="en-GB" b="1" dirty="0"/>
              <a:t>It’s really hard to make good choices or speak eloquently when your body forces you to fight, bolt, or freeze.</a:t>
            </a:r>
            <a:endParaRPr lang="en-GB" dirty="0"/>
          </a:p>
          <a:p>
            <a:pPr marL="0" indent="0" fontAlgn="base">
              <a:buNone/>
            </a:pPr>
            <a:endParaRPr lang="en-GB" dirty="0"/>
          </a:p>
          <a:p>
            <a:pPr marL="0" indent="0" fontAlgn="base">
              <a:buNone/>
            </a:pPr>
            <a:r>
              <a:rPr lang="en-GB" dirty="0"/>
              <a:t>It’s no wonder children (and grown-ups) do crazy things when this happens.</a:t>
            </a:r>
          </a:p>
          <a:p>
            <a:pPr marL="0" indent="0" fontAlgn="base">
              <a:buNone/>
            </a:pPr>
            <a:r>
              <a:rPr lang="en-GB" dirty="0"/>
              <a:t>And in a way it’s really not the child's fault when it happens. Or yours!</a:t>
            </a:r>
          </a:p>
          <a:p>
            <a:pPr marL="0" indent="0">
              <a:buNone/>
            </a:pPr>
            <a:endParaRPr lang="en-GB" dirty="0"/>
          </a:p>
        </p:txBody>
      </p:sp>
      <p:pic>
        <p:nvPicPr>
          <p:cNvPr id="5" name="Picture 4" descr="https://2msyr620c1pi2v7yaj33qfq5-wpengine.netdna-ssl.com/wp-content/uploads/2017/12/the-amygdala-brain.jpg">
            <a:extLst>
              <a:ext uri="{FF2B5EF4-FFF2-40B4-BE49-F238E27FC236}">
                <a16:creationId xmlns:a16="http://schemas.microsoft.com/office/drawing/2014/main" id="{17314C94-64B6-4BF8-83FE-612CAC3AA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270" y="39756"/>
            <a:ext cx="1802295" cy="177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9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anim calcmode="lin" valueType="num">
                                      <p:cBhvr>
                                        <p:cTn id="5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1976-4CFE-465E-A46A-CF49470FFD6F}"/>
              </a:ext>
            </a:extLst>
          </p:cNvPr>
          <p:cNvSpPr>
            <a:spLocks noGrp="1"/>
          </p:cNvSpPr>
          <p:nvPr>
            <p:ph type="title"/>
          </p:nvPr>
        </p:nvSpPr>
        <p:spPr/>
        <p:txBody>
          <a:bodyPr>
            <a:normAutofit fontScale="90000"/>
          </a:bodyPr>
          <a:lstStyle/>
          <a:p>
            <a:r>
              <a:rPr lang="en-GB" b="1" dirty="0"/>
              <a:t>But, how does all this relate to mindfulness practice?</a:t>
            </a:r>
            <a:br>
              <a:rPr lang="en-GB" dirty="0"/>
            </a:br>
            <a:endParaRPr lang="en-GB" dirty="0"/>
          </a:p>
        </p:txBody>
      </p:sp>
      <p:sp>
        <p:nvSpPr>
          <p:cNvPr id="3" name="Content Placeholder 2">
            <a:extLst>
              <a:ext uri="{FF2B5EF4-FFF2-40B4-BE49-F238E27FC236}">
                <a16:creationId xmlns:a16="http://schemas.microsoft.com/office/drawing/2014/main" id="{1DC6A9ED-3C10-4205-A275-64059BA5151B}"/>
              </a:ext>
            </a:extLst>
          </p:cNvPr>
          <p:cNvSpPr>
            <a:spLocks noGrp="1"/>
          </p:cNvSpPr>
          <p:nvPr>
            <p:ph idx="1"/>
          </p:nvPr>
        </p:nvSpPr>
        <p:spPr/>
        <p:txBody>
          <a:bodyPr/>
          <a:lstStyle/>
          <a:p>
            <a:pPr marL="0" indent="0" fontAlgn="base">
              <a:buNone/>
            </a:pPr>
            <a:r>
              <a:rPr lang="en-GB" dirty="0"/>
              <a:t>This is the important part :-) </a:t>
            </a:r>
          </a:p>
          <a:p>
            <a:pPr marL="0" indent="0" fontAlgn="base">
              <a:buNone/>
            </a:pPr>
            <a:endParaRPr lang="en-GB" dirty="0"/>
          </a:p>
          <a:p>
            <a:pPr marL="0" indent="0" fontAlgn="base">
              <a:buNone/>
            </a:pPr>
            <a:r>
              <a:rPr lang="en-GB" dirty="0"/>
              <a:t>This is how … (and this is the ‘science-</a:t>
            </a:r>
            <a:r>
              <a:rPr lang="en-GB" dirty="0" err="1"/>
              <a:t>ey</a:t>
            </a:r>
            <a:r>
              <a:rPr lang="en-GB" dirty="0"/>
              <a:t>’ bit)</a:t>
            </a:r>
          </a:p>
          <a:p>
            <a:endParaRPr lang="en-GB" dirty="0"/>
          </a:p>
          <a:p>
            <a:pPr marL="0" indent="0">
              <a:buNone/>
            </a:pPr>
            <a:r>
              <a:rPr lang="en-GB" dirty="0"/>
              <a:t>Several studies have shown we can practise mindfulness to activate </a:t>
            </a:r>
            <a:r>
              <a:rPr lang="en-GB" b="1" dirty="0" err="1"/>
              <a:t>Tex</a:t>
            </a:r>
            <a:r>
              <a:rPr lang="en-GB" dirty="0"/>
              <a:t> (the Prefrontal Cortex) and </a:t>
            </a:r>
            <a:r>
              <a:rPr lang="en-GB" b="1" dirty="0"/>
              <a:t>Hippo</a:t>
            </a:r>
            <a:r>
              <a:rPr lang="en-GB" dirty="0"/>
              <a:t> (the Hippocampus), and reduce activation in </a:t>
            </a:r>
            <a:r>
              <a:rPr lang="en-GB" b="1" dirty="0"/>
              <a:t>Amy</a:t>
            </a:r>
            <a:r>
              <a:rPr lang="en-GB" dirty="0"/>
              <a:t> (the Amygdala). Research also suggests that mindfulness can help </a:t>
            </a:r>
            <a:r>
              <a:rPr lang="en-GB" b="1" dirty="0" err="1"/>
              <a:t>Tex</a:t>
            </a:r>
            <a:r>
              <a:rPr lang="en-GB" dirty="0"/>
              <a:t> and </a:t>
            </a:r>
            <a:r>
              <a:rPr lang="en-GB" b="1" dirty="0"/>
              <a:t>Hippo</a:t>
            </a:r>
            <a:r>
              <a:rPr lang="en-GB" dirty="0"/>
              <a:t> grow bigger.</a:t>
            </a:r>
          </a:p>
        </p:txBody>
      </p:sp>
    </p:spTree>
    <p:extLst>
      <p:ext uri="{BB962C8B-B14F-4D97-AF65-F5344CB8AC3E}">
        <p14:creationId xmlns:p14="http://schemas.microsoft.com/office/powerpoint/2010/main" val="240253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77ED-EAE1-4291-9957-1AF8E11E92C1}"/>
              </a:ext>
            </a:extLst>
          </p:cNvPr>
          <p:cNvSpPr>
            <a:spLocks noGrp="1"/>
          </p:cNvSpPr>
          <p:nvPr>
            <p:ph type="title"/>
          </p:nvPr>
        </p:nvSpPr>
        <p:spPr/>
        <p:txBody>
          <a:bodyPr/>
          <a:lstStyle/>
          <a:p>
            <a:r>
              <a:rPr lang="en-GB" b="1" dirty="0"/>
              <a:t>But, how does all this relate to mindfulness practice?</a:t>
            </a:r>
            <a:endParaRPr lang="en-GB" dirty="0"/>
          </a:p>
        </p:txBody>
      </p:sp>
      <p:sp>
        <p:nvSpPr>
          <p:cNvPr id="3" name="Content Placeholder 2">
            <a:extLst>
              <a:ext uri="{FF2B5EF4-FFF2-40B4-BE49-F238E27FC236}">
                <a16:creationId xmlns:a16="http://schemas.microsoft.com/office/drawing/2014/main" id="{30CE3EF5-EC68-4659-B170-3F931F7F9506}"/>
              </a:ext>
            </a:extLst>
          </p:cNvPr>
          <p:cNvSpPr>
            <a:spLocks noGrp="1"/>
          </p:cNvSpPr>
          <p:nvPr>
            <p:ph idx="1"/>
          </p:nvPr>
        </p:nvSpPr>
        <p:spPr/>
        <p:txBody>
          <a:bodyPr>
            <a:normAutofit fontScale="92500" lnSpcReduction="10000"/>
          </a:bodyPr>
          <a:lstStyle/>
          <a:p>
            <a:pPr marL="0" indent="0">
              <a:buNone/>
            </a:pPr>
            <a:r>
              <a:rPr lang="en-GB" dirty="0"/>
              <a:t>Most studies on the brain science of mindfulness have been done on adults, but early research suggests that mindfulness might have similar effects on </a:t>
            </a:r>
            <a:r>
              <a:rPr lang="en-GB" b="1" dirty="0" err="1"/>
              <a:t>Tex</a:t>
            </a:r>
            <a:r>
              <a:rPr lang="en-GB" dirty="0"/>
              <a:t>, </a:t>
            </a:r>
            <a:r>
              <a:rPr lang="en-GB" b="1" dirty="0"/>
              <a:t>Amy</a:t>
            </a:r>
            <a:r>
              <a:rPr lang="en-GB" dirty="0"/>
              <a:t> and </a:t>
            </a:r>
            <a:r>
              <a:rPr lang="en-GB" b="1" dirty="0"/>
              <a:t>Hippo</a:t>
            </a:r>
            <a:r>
              <a:rPr lang="en-GB" dirty="0"/>
              <a:t> for children.</a:t>
            </a:r>
          </a:p>
          <a:p>
            <a:pPr marL="0" indent="0">
              <a:buNone/>
            </a:pPr>
            <a:endParaRPr lang="en-GB" dirty="0"/>
          </a:p>
          <a:p>
            <a:pPr marL="0" indent="0">
              <a:buNone/>
            </a:pPr>
            <a:r>
              <a:rPr lang="en-GB" dirty="0"/>
              <a:t>In fact, some argue that mindfulness training is especially important for children, because the prefrontal cortex (</a:t>
            </a:r>
            <a:r>
              <a:rPr lang="en-GB" b="1" dirty="0" err="1"/>
              <a:t>Tex</a:t>
            </a:r>
            <a:r>
              <a:rPr lang="en-GB" dirty="0"/>
              <a:t>) doesn’t reach full maturity until around age 25.</a:t>
            </a:r>
          </a:p>
          <a:p>
            <a:pPr marL="0" indent="0">
              <a:buNone/>
            </a:pPr>
            <a:endParaRPr lang="en-GB" dirty="0"/>
          </a:p>
          <a:p>
            <a:pPr marL="0" indent="0">
              <a:buNone/>
            </a:pPr>
            <a:r>
              <a:rPr lang="en-GB" b="1" dirty="0" err="1"/>
              <a:t>Tex’s</a:t>
            </a:r>
            <a:r>
              <a:rPr lang="en-GB" dirty="0"/>
              <a:t> development is strongly influenced by childhood experiences, and mindfulness training might be an effective way to help </a:t>
            </a:r>
            <a:r>
              <a:rPr lang="en-GB" b="1" dirty="0" err="1"/>
              <a:t>Tex</a:t>
            </a:r>
            <a:r>
              <a:rPr lang="en-GB" dirty="0"/>
              <a:t> grow up and do her job.</a:t>
            </a:r>
          </a:p>
        </p:txBody>
      </p:sp>
    </p:spTree>
    <p:extLst>
      <p:ext uri="{BB962C8B-B14F-4D97-AF65-F5344CB8AC3E}">
        <p14:creationId xmlns:p14="http://schemas.microsoft.com/office/powerpoint/2010/main" val="37153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 presetClass="exit"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 presetClass="exit"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DD760-8B7C-4885-A295-6B46163CB9FA}"/>
              </a:ext>
            </a:extLst>
          </p:cNvPr>
          <p:cNvSpPr>
            <a:spLocks noGrp="1"/>
          </p:cNvSpPr>
          <p:nvPr>
            <p:ph idx="1"/>
          </p:nvPr>
        </p:nvSpPr>
        <p:spPr/>
        <p:txBody>
          <a:bodyPr/>
          <a:lstStyle/>
          <a:p>
            <a:pPr marL="0" indent="0" fontAlgn="base">
              <a:buNone/>
            </a:pPr>
            <a:r>
              <a:rPr lang="en-GB" dirty="0"/>
              <a:t>This way </a:t>
            </a:r>
            <a:r>
              <a:rPr lang="en-GB" b="1" dirty="0" err="1"/>
              <a:t>Tex</a:t>
            </a:r>
            <a:r>
              <a:rPr lang="en-GB" dirty="0"/>
              <a:t> &amp; </a:t>
            </a:r>
            <a:r>
              <a:rPr lang="en-GB" b="1" dirty="0"/>
              <a:t>Hippo</a:t>
            </a:r>
            <a:r>
              <a:rPr lang="en-GB" dirty="0"/>
              <a:t> can help kids:</a:t>
            </a:r>
          </a:p>
          <a:p>
            <a:pPr fontAlgn="base"/>
            <a:r>
              <a:rPr lang="en-GB" dirty="0"/>
              <a:t>control their attention,</a:t>
            </a:r>
          </a:p>
          <a:p>
            <a:pPr fontAlgn="base"/>
            <a:r>
              <a:rPr lang="en-GB" dirty="0"/>
              <a:t>manage and respond to emotions and thoughts,</a:t>
            </a:r>
          </a:p>
          <a:p>
            <a:pPr fontAlgn="base"/>
            <a:r>
              <a:rPr lang="en-GB" dirty="0"/>
              <a:t>and control impulses.</a:t>
            </a:r>
          </a:p>
          <a:p>
            <a:pPr marL="0" indent="0" fontAlgn="base">
              <a:buNone/>
            </a:pPr>
            <a:endParaRPr lang="en-GB" dirty="0"/>
          </a:p>
          <a:p>
            <a:pPr marL="0" indent="0" fontAlgn="base">
              <a:buNone/>
            </a:pPr>
            <a:r>
              <a:rPr lang="en-GB" dirty="0"/>
              <a:t>So that they can better deal with difficult emotions and thoughts and ultimately make better decisions.</a:t>
            </a:r>
          </a:p>
          <a:p>
            <a:pPr marL="0" indent="0">
              <a:buNone/>
            </a:pPr>
            <a:endParaRPr lang="en-GB" dirty="0"/>
          </a:p>
        </p:txBody>
      </p:sp>
      <p:pic>
        <p:nvPicPr>
          <p:cNvPr id="4" name="Picture 3">
            <a:extLst>
              <a:ext uri="{FF2B5EF4-FFF2-40B4-BE49-F238E27FC236}">
                <a16:creationId xmlns:a16="http://schemas.microsoft.com/office/drawing/2014/main" id="{4BB5753F-6473-423E-A87C-A5D1CC94C62E}"/>
              </a:ext>
            </a:extLst>
          </p:cNvPr>
          <p:cNvPicPr>
            <a:picLocks noChangeAspect="1"/>
          </p:cNvPicPr>
          <p:nvPr/>
        </p:nvPicPr>
        <p:blipFill>
          <a:blip r:embed="rId2"/>
          <a:stretch>
            <a:fillRect/>
          </a:stretch>
        </p:blipFill>
        <p:spPr>
          <a:xfrm>
            <a:off x="6393422" y="412993"/>
            <a:ext cx="1926203" cy="1975091"/>
          </a:xfrm>
          <a:prstGeom prst="rect">
            <a:avLst/>
          </a:prstGeom>
        </p:spPr>
      </p:pic>
      <p:pic>
        <p:nvPicPr>
          <p:cNvPr id="5" name="Picture 4">
            <a:extLst>
              <a:ext uri="{FF2B5EF4-FFF2-40B4-BE49-F238E27FC236}">
                <a16:creationId xmlns:a16="http://schemas.microsoft.com/office/drawing/2014/main" id="{4ECEA5F0-7097-4DE4-9517-BAFA30A8B7EB}"/>
              </a:ext>
            </a:extLst>
          </p:cNvPr>
          <p:cNvPicPr>
            <a:picLocks noChangeAspect="1"/>
          </p:cNvPicPr>
          <p:nvPr/>
        </p:nvPicPr>
        <p:blipFill>
          <a:blip r:embed="rId3"/>
          <a:stretch>
            <a:fillRect/>
          </a:stretch>
        </p:blipFill>
        <p:spPr>
          <a:xfrm>
            <a:off x="9237081" y="819892"/>
            <a:ext cx="1497180" cy="2511143"/>
          </a:xfrm>
          <a:prstGeom prst="rect">
            <a:avLst/>
          </a:prstGeom>
        </p:spPr>
      </p:pic>
    </p:spTree>
    <p:extLst>
      <p:ext uri="{BB962C8B-B14F-4D97-AF65-F5344CB8AC3E}">
        <p14:creationId xmlns:p14="http://schemas.microsoft.com/office/powerpoint/2010/main" val="141906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DB28E-2AC7-4329-BEBA-1EFE3DCFDD93}"/>
              </a:ext>
            </a:extLst>
          </p:cNvPr>
          <p:cNvSpPr>
            <a:spLocks noGrp="1"/>
          </p:cNvSpPr>
          <p:nvPr>
            <p:ph idx="1"/>
          </p:nvPr>
        </p:nvSpPr>
        <p:spPr/>
        <p:txBody>
          <a:bodyPr>
            <a:normAutofit lnSpcReduction="10000"/>
          </a:bodyPr>
          <a:lstStyle/>
          <a:p>
            <a:pPr marL="0" indent="0">
              <a:buNone/>
            </a:pPr>
            <a:r>
              <a:rPr lang="en-GB" dirty="0"/>
              <a:t>Mindfulness also soothes </a:t>
            </a:r>
            <a:r>
              <a:rPr lang="en-GB" b="1" dirty="0"/>
              <a:t>Amy</a:t>
            </a:r>
            <a:r>
              <a:rPr lang="en-GB" dirty="0"/>
              <a:t> the Amygdala—</a:t>
            </a:r>
          </a:p>
          <a:p>
            <a:pPr marL="0" indent="0">
              <a:buNone/>
            </a:pPr>
            <a:r>
              <a:rPr lang="en-GB" dirty="0"/>
              <a:t>the part of the brain, as we have learned, that gets aroused reacting to emotions. </a:t>
            </a:r>
          </a:p>
          <a:p>
            <a:pPr marL="0" indent="0">
              <a:buNone/>
            </a:pPr>
            <a:r>
              <a:rPr lang="en-GB" dirty="0"/>
              <a:t>And studies have shown that people who are more mindful have smaller </a:t>
            </a:r>
            <a:r>
              <a:rPr lang="en-GB" dirty="0" err="1"/>
              <a:t>amygdalas</a:t>
            </a:r>
            <a:r>
              <a:rPr lang="en-GB" dirty="0"/>
              <a:t>. </a:t>
            </a:r>
          </a:p>
          <a:p>
            <a:pPr marL="0" indent="0">
              <a:buNone/>
            </a:pPr>
            <a:endParaRPr lang="en-GB" b="1" dirty="0"/>
          </a:p>
          <a:p>
            <a:pPr marL="0" indent="0">
              <a:buNone/>
            </a:pPr>
            <a:r>
              <a:rPr lang="en-GB" b="1" dirty="0"/>
              <a:t>To sum it all up</a:t>
            </a:r>
            <a:r>
              <a:rPr lang="en-GB" dirty="0"/>
              <a:t>, mindfulness helps us double-check “bottom-up” reactions that come from </a:t>
            </a:r>
            <a:r>
              <a:rPr lang="en-GB" b="1" dirty="0"/>
              <a:t>Amy</a:t>
            </a:r>
            <a:r>
              <a:rPr lang="en-GB" dirty="0"/>
              <a:t> with “top-down” attention from </a:t>
            </a:r>
            <a:r>
              <a:rPr lang="en-GB" b="1" dirty="0" err="1"/>
              <a:t>Tex</a:t>
            </a:r>
            <a:r>
              <a:rPr lang="en-GB" dirty="0"/>
              <a:t> so that we can regulate and balance our thoughts and behaviour. </a:t>
            </a:r>
          </a:p>
          <a:p>
            <a:pPr marL="0" indent="0">
              <a:buNone/>
            </a:pPr>
            <a:r>
              <a:rPr lang="en-GB" dirty="0"/>
              <a:t>And Hippo helps us store this information for later use.</a:t>
            </a:r>
          </a:p>
          <a:p>
            <a:pPr marL="0" indent="0">
              <a:buNone/>
            </a:pPr>
            <a:endParaRPr lang="en-GB" dirty="0"/>
          </a:p>
        </p:txBody>
      </p:sp>
      <p:pic>
        <p:nvPicPr>
          <p:cNvPr id="7172" name="Picture 4" descr="Westlands First School and Nursery - Kids' Zone!">
            <a:extLst>
              <a:ext uri="{FF2B5EF4-FFF2-40B4-BE49-F238E27FC236}">
                <a16:creationId xmlns:a16="http://schemas.microsoft.com/office/drawing/2014/main" id="{5158F3EB-D1CC-4A7D-99D5-56485ECBB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44536"/>
            <a:ext cx="3092866" cy="196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4809-68F4-4489-A3DC-B40642FD560C}"/>
              </a:ext>
            </a:extLst>
          </p:cNvPr>
          <p:cNvSpPr>
            <a:spLocks noGrp="1"/>
          </p:cNvSpPr>
          <p:nvPr>
            <p:ph type="title"/>
          </p:nvPr>
        </p:nvSpPr>
        <p:spPr/>
        <p:txBody>
          <a:bodyPr/>
          <a:lstStyle/>
          <a:p>
            <a:r>
              <a:rPr lang="en-GB" dirty="0"/>
              <a:t>Pretty cool, right?</a:t>
            </a:r>
          </a:p>
        </p:txBody>
      </p:sp>
      <p:sp>
        <p:nvSpPr>
          <p:cNvPr id="5" name="Content Placeholder 4">
            <a:extLst>
              <a:ext uri="{FF2B5EF4-FFF2-40B4-BE49-F238E27FC236}">
                <a16:creationId xmlns:a16="http://schemas.microsoft.com/office/drawing/2014/main" id="{08600D88-588E-4002-9B3A-ED8715698CD4}"/>
              </a:ext>
            </a:extLst>
          </p:cNvPr>
          <p:cNvSpPr>
            <a:spLocks noGrp="1"/>
          </p:cNvSpPr>
          <p:nvPr>
            <p:ph sz="half" idx="1"/>
          </p:nvPr>
        </p:nvSpPr>
        <p:spPr>
          <a:xfrm>
            <a:off x="838200" y="1825625"/>
            <a:ext cx="3283226" cy="4351338"/>
          </a:xfrm>
        </p:spPr>
        <p:txBody>
          <a:bodyPr/>
          <a:lstStyle/>
          <a:p>
            <a:pPr marL="0" indent="0">
              <a:buNone/>
            </a:pPr>
            <a:endParaRPr lang="en-GB" dirty="0"/>
          </a:p>
          <a:p>
            <a:pPr marL="0" indent="0">
              <a:buNone/>
            </a:pPr>
            <a:r>
              <a:rPr lang="en-GB" dirty="0"/>
              <a:t>When we’re mindful, we get to decide how we respond to life’s challenges and we can make good choices more easily.</a:t>
            </a:r>
          </a:p>
        </p:txBody>
      </p:sp>
      <p:pic>
        <p:nvPicPr>
          <p:cNvPr id="11266" name="Picture 2" descr="https://2msyr620c1pi2v7yaj33qfq5-wpengine.netdna-ssl.com/wp-content/uploads/2017/12/calm-down-amygdala-pre-frontal-cortex-hippocampus-rectangle.jpg">
            <a:extLst>
              <a:ext uri="{FF2B5EF4-FFF2-40B4-BE49-F238E27FC236}">
                <a16:creationId xmlns:a16="http://schemas.microsoft.com/office/drawing/2014/main" id="{B40DDE35-24CE-4B74-9759-64A06018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567" y="1825625"/>
            <a:ext cx="7726017" cy="406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0E903-1423-4410-9592-B3982E8854BD}"/>
              </a:ext>
            </a:extLst>
          </p:cNvPr>
          <p:cNvSpPr>
            <a:spLocks noGrp="1"/>
          </p:cNvSpPr>
          <p:nvPr>
            <p:ph sz="half" idx="1"/>
          </p:nvPr>
        </p:nvSpPr>
        <p:spPr>
          <a:xfrm>
            <a:off x="526981" y="967581"/>
            <a:ext cx="4035494" cy="4351338"/>
          </a:xfrm>
        </p:spPr>
        <p:txBody>
          <a:bodyPr/>
          <a:lstStyle/>
          <a:p>
            <a:pPr marL="0" indent="0">
              <a:buNone/>
            </a:pPr>
            <a:r>
              <a:rPr lang="en-GB" dirty="0"/>
              <a:t>Explaining how mindfulness and the brain works can seem like a daunting task.</a:t>
            </a:r>
          </a:p>
          <a:p>
            <a:pPr marL="0" indent="0">
              <a:buNone/>
            </a:pPr>
            <a:endParaRPr lang="en-GB" dirty="0"/>
          </a:p>
          <a:p>
            <a:pPr marL="0" indent="0">
              <a:buNone/>
            </a:pPr>
            <a:r>
              <a:rPr lang="en-GB" dirty="0"/>
              <a:t>Yet it can be one of the best ways to show how mindfulness works for us and how it helps our brain to function properly.</a:t>
            </a:r>
          </a:p>
        </p:txBody>
      </p:sp>
      <p:pic>
        <p:nvPicPr>
          <p:cNvPr id="4" name="Picture 3">
            <a:extLst>
              <a:ext uri="{FF2B5EF4-FFF2-40B4-BE49-F238E27FC236}">
                <a16:creationId xmlns:a16="http://schemas.microsoft.com/office/drawing/2014/main" id="{F855A8B6-1B43-46E4-9AD2-9ED6FAF14C14}"/>
              </a:ext>
            </a:extLst>
          </p:cNvPr>
          <p:cNvPicPr>
            <a:picLocks noChangeAspect="1"/>
          </p:cNvPicPr>
          <p:nvPr/>
        </p:nvPicPr>
        <p:blipFill>
          <a:blip r:embed="rId2"/>
          <a:stretch>
            <a:fillRect/>
          </a:stretch>
        </p:blipFill>
        <p:spPr>
          <a:xfrm>
            <a:off x="4873694" y="1306031"/>
            <a:ext cx="6791325" cy="4095750"/>
          </a:xfrm>
          <a:prstGeom prst="rect">
            <a:avLst/>
          </a:prstGeom>
        </p:spPr>
      </p:pic>
    </p:spTree>
    <p:extLst>
      <p:ext uri="{BB962C8B-B14F-4D97-AF65-F5344CB8AC3E}">
        <p14:creationId xmlns:p14="http://schemas.microsoft.com/office/powerpoint/2010/main" val="42144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81B81-B834-483C-91D3-047A02E6206C}"/>
              </a:ext>
            </a:extLst>
          </p:cNvPr>
          <p:cNvPicPr>
            <a:picLocks noChangeAspect="1"/>
          </p:cNvPicPr>
          <p:nvPr/>
        </p:nvPicPr>
        <p:blipFill>
          <a:blip r:embed="rId2"/>
          <a:stretch>
            <a:fillRect/>
          </a:stretch>
        </p:blipFill>
        <p:spPr>
          <a:xfrm>
            <a:off x="2643808" y="111567"/>
            <a:ext cx="5599043" cy="6634866"/>
          </a:xfrm>
          <a:prstGeom prst="rect">
            <a:avLst/>
          </a:prstGeom>
        </p:spPr>
      </p:pic>
    </p:spTree>
    <p:extLst>
      <p:ext uri="{BB962C8B-B14F-4D97-AF65-F5344CB8AC3E}">
        <p14:creationId xmlns:p14="http://schemas.microsoft.com/office/powerpoint/2010/main" val="233379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5918C-D946-48DC-8329-0B6CB074FD65}"/>
              </a:ext>
            </a:extLst>
          </p:cNvPr>
          <p:cNvPicPr>
            <a:picLocks noChangeAspect="1"/>
          </p:cNvPicPr>
          <p:nvPr/>
        </p:nvPicPr>
        <p:blipFill>
          <a:blip r:embed="rId2"/>
          <a:stretch>
            <a:fillRect/>
          </a:stretch>
        </p:blipFill>
        <p:spPr>
          <a:xfrm>
            <a:off x="892244" y="325713"/>
            <a:ext cx="5729206" cy="774217"/>
          </a:xfrm>
          <a:prstGeom prst="rect">
            <a:avLst/>
          </a:prstGeom>
        </p:spPr>
      </p:pic>
      <p:pic>
        <p:nvPicPr>
          <p:cNvPr id="3" name="Picture 2">
            <a:extLst>
              <a:ext uri="{FF2B5EF4-FFF2-40B4-BE49-F238E27FC236}">
                <a16:creationId xmlns:a16="http://schemas.microsoft.com/office/drawing/2014/main" id="{95B965F5-C54F-4ECD-B8E6-5AE42576AB27}"/>
              </a:ext>
            </a:extLst>
          </p:cNvPr>
          <p:cNvPicPr>
            <a:picLocks noChangeAspect="1"/>
          </p:cNvPicPr>
          <p:nvPr/>
        </p:nvPicPr>
        <p:blipFill>
          <a:blip r:embed="rId3"/>
          <a:stretch>
            <a:fillRect/>
          </a:stretch>
        </p:blipFill>
        <p:spPr>
          <a:xfrm>
            <a:off x="2193441" y="1099930"/>
            <a:ext cx="6301202" cy="5570307"/>
          </a:xfrm>
          <a:prstGeom prst="rect">
            <a:avLst/>
          </a:prstGeom>
        </p:spPr>
      </p:pic>
    </p:spTree>
    <p:extLst>
      <p:ext uri="{BB962C8B-B14F-4D97-AF65-F5344CB8AC3E}">
        <p14:creationId xmlns:p14="http://schemas.microsoft.com/office/powerpoint/2010/main" val="213362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1E2478-2309-4500-9C81-8DA8EBB487C1}"/>
              </a:ext>
            </a:extLst>
          </p:cNvPr>
          <p:cNvPicPr>
            <a:picLocks noChangeAspect="1"/>
          </p:cNvPicPr>
          <p:nvPr/>
        </p:nvPicPr>
        <p:blipFill>
          <a:blip r:embed="rId2"/>
          <a:stretch>
            <a:fillRect/>
          </a:stretch>
        </p:blipFill>
        <p:spPr>
          <a:xfrm>
            <a:off x="892244" y="325713"/>
            <a:ext cx="5729206" cy="774217"/>
          </a:xfrm>
          <a:prstGeom prst="rect">
            <a:avLst/>
          </a:prstGeom>
        </p:spPr>
      </p:pic>
      <p:pic>
        <p:nvPicPr>
          <p:cNvPr id="3" name="Picture 2">
            <a:extLst>
              <a:ext uri="{FF2B5EF4-FFF2-40B4-BE49-F238E27FC236}">
                <a16:creationId xmlns:a16="http://schemas.microsoft.com/office/drawing/2014/main" id="{11EC99D2-C1E5-4809-87B3-5BFB4DC80739}"/>
              </a:ext>
            </a:extLst>
          </p:cNvPr>
          <p:cNvPicPr>
            <a:picLocks noChangeAspect="1"/>
          </p:cNvPicPr>
          <p:nvPr/>
        </p:nvPicPr>
        <p:blipFill>
          <a:blip r:embed="rId3"/>
          <a:stretch>
            <a:fillRect/>
          </a:stretch>
        </p:blipFill>
        <p:spPr>
          <a:xfrm>
            <a:off x="3211995" y="1147349"/>
            <a:ext cx="5839240" cy="5307275"/>
          </a:xfrm>
          <a:prstGeom prst="rect">
            <a:avLst/>
          </a:prstGeom>
        </p:spPr>
      </p:pic>
    </p:spTree>
    <p:extLst>
      <p:ext uri="{BB962C8B-B14F-4D97-AF65-F5344CB8AC3E}">
        <p14:creationId xmlns:p14="http://schemas.microsoft.com/office/powerpoint/2010/main" val="412478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E035E-DA74-40C3-9D44-DD6B39558FFF}"/>
              </a:ext>
            </a:extLst>
          </p:cNvPr>
          <p:cNvPicPr>
            <a:picLocks noChangeAspect="1"/>
          </p:cNvPicPr>
          <p:nvPr/>
        </p:nvPicPr>
        <p:blipFill>
          <a:blip r:embed="rId2"/>
          <a:stretch>
            <a:fillRect/>
          </a:stretch>
        </p:blipFill>
        <p:spPr>
          <a:xfrm>
            <a:off x="892244" y="325713"/>
            <a:ext cx="5729206" cy="774217"/>
          </a:xfrm>
          <a:prstGeom prst="rect">
            <a:avLst/>
          </a:prstGeom>
        </p:spPr>
      </p:pic>
      <p:pic>
        <p:nvPicPr>
          <p:cNvPr id="3" name="Picture 2">
            <a:extLst>
              <a:ext uri="{FF2B5EF4-FFF2-40B4-BE49-F238E27FC236}">
                <a16:creationId xmlns:a16="http://schemas.microsoft.com/office/drawing/2014/main" id="{EF76FF91-EBDA-4AAF-AF66-47BDCDBF6CDF}"/>
              </a:ext>
            </a:extLst>
          </p:cNvPr>
          <p:cNvPicPr>
            <a:picLocks noChangeAspect="1"/>
          </p:cNvPicPr>
          <p:nvPr/>
        </p:nvPicPr>
        <p:blipFill>
          <a:blip r:embed="rId3"/>
          <a:stretch>
            <a:fillRect/>
          </a:stretch>
        </p:blipFill>
        <p:spPr>
          <a:xfrm>
            <a:off x="2656645" y="1353793"/>
            <a:ext cx="7182619" cy="3867564"/>
          </a:xfrm>
          <a:prstGeom prst="rect">
            <a:avLst/>
          </a:prstGeom>
        </p:spPr>
      </p:pic>
    </p:spTree>
    <p:extLst>
      <p:ext uri="{BB962C8B-B14F-4D97-AF65-F5344CB8AC3E}">
        <p14:creationId xmlns:p14="http://schemas.microsoft.com/office/powerpoint/2010/main" val="40967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05154-2B10-4E43-BEE4-01DA20E80537}"/>
              </a:ext>
            </a:extLst>
          </p:cNvPr>
          <p:cNvPicPr>
            <a:picLocks noChangeAspect="1"/>
          </p:cNvPicPr>
          <p:nvPr/>
        </p:nvPicPr>
        <p:blipFill>
          <a:blip r:embed="rId2"/>
          <a:stretch>
            <a:fillRect/>
          </a:stretch>
        </p:blipFill>
        <p:spPr>
          <a:xfrm>
            <a:off x="696172" y="457200"/>
            <a:ext cx="5390284" cy="2749826"/>
          </a:xfrm>
          <a:prstGeom prst="rect">
            <a:avLst/>
          </a:prstGeom>
        </p:spPr>
      </p:pic>
      <p:pic>
        <p:nvPicPr>
          <p:cNvPr id="3" name="Picture 2">
            <a:extLst>
              <a:ext uri="{FF2B5EF4-FFF2-40B4-BE49-F238E27FC236}">
                <a16:creationId xmlns:a16="http://schemas.microsoft.com/office/drawing/2014/main" id="{523FE905-9526-40B4-8064-6CF9089FC630}"/>
              </a:ext>
            </a:extLst>
          </p:cNvPr>
          <p:cNvPicPr>
            <a:picLocks noChangeAspect="1"/>
          </p:cNvPicPr>
          <p:nvPr/>
        </p:nvPicPr>
        <p:blipFill>
          <a:blip r:embed="rId3"/>
          <a:stretch>
            <a:fillRect/>
          </a:stretch>
        </p:blipFill>
        <p:spPr>
          <a:xfrm>
            <a:off x="5138529" y="2394917"/>
            <a:ext cx="6433855" cy="3502300"/>
          </a:xfrm>
          <a:prstGeom prst="rect">
            <a:avLst/>
          </a:prstGeom>
        </p:spPr>
      </p:pic>
      <p:sp>
        <p:nvSpPr>
          <p:cNvPr id="4" name="Rectangle 3">
            <a:extLst>
              <a:ext uri="{FF2B5EF4-FFF2-40B4-BE49-F238E27FC236}">
                <a16:creationId xmlns:a16="http://schemas.microsoft.com/office/drawing/2014/main" id="{2DDB406E-8318-4FCF-9A66-359B72893C31}"/>
              </a:ext>
            </a:extLst>
          </p:cNvPr>
          <p:cNvSpPr/>
          <p:nvPr/>
        </p:nvSpPr>
        <p:spPr>
          <a:xfrm>
            <a:off x="1033876" y="5574051"/>
            <a:ext cx="6096000" cy="646331"/>
          </a:xfrm>
          <a:prstGeom prst="rect">
            <a:avLst/>
          </a:prstGeom>
        </p:spPr>
        <p:txBody>
          <a:bodyPr>
            <a:spAutoFit/>
          </a:bodyPr>
          <a:lstStyle/>
          <a:p>
            <a:r>
              <a:rPr lang="en-GB" b="1" i="0" dirty="0">
                <a:solidFill>
                  <a:srgbClr val="3D3D3D"/>
                </a:solidFill>
                <a:effectLst/>
                <a:latin typeface="Open Sans"/>
              </a:rPr>
              <a:t>Have fun! I hope that you enjoyed this way of explaining mindfulness and the brain.</a:t>
            </a:r>
            <a:endParaRPr lang="en-GB" dirty="0"/>
          </a:p>
        </p:txBody>
      </p:sp>
    </p:spTree>
    <p:extLst>
      <p:ext uri="{BB962C8B-B14F-4D97-AF65-F5344CB8AC3E}">
        <p14:creationId xmlns:p14="http://schemas.microsoft.com/office/powerpoint/2010/main" val="13220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48C0-7A01-40A4-B863-BD15C46ADD20}"/>
              </a:ext>
            </a:extLst>
          </p:cNvPr>
          <p:cNvSpPr>
            <a:spLocks noGrp="1"/>
          </p:cNvSpPr>
          <p:nvPr>
            <p:ph type="title"/>
          </p:nvPr>
        </p:nvSpPr>
        <p:spPr/>
        <p:txBody>
          <a:bodyPr>
            <a:normAutofit/>
          </a:bodyPr>
          <a:lstStyle/>
          <a:p>
            <a:r>
              <a:rPr lang="en-GB" b="1" cap="all" dirty="0"/>
              <a:t>THREE SENSES MINDFULNESS ACTIVITY FOR KIDS, TEENS AND GROWN-UPS:</a:t>
            </a:r>
            <a:endParaRPr lang="en-GB" dirty="0"/>
          </a:p>
        </p:txBody>
      </p:sp>
      <p:sp>
        <p:nvSpPr>
          <p:cNvPr id="3" name="Content Placeholder 2">
            <a:extLst>
              <a:ext uri="{FF2B5EF4-FFF2-40B4-BE49-F238E27FC236}">
                <a16:creationId xmlns:a16="http://schemas.microsoft.com/office/drawing/2014/main" id="{D3596CFC-78AB-41CE-BF26-DDD6811FE747}"/>
              </a:ext>
            </a:extLst>
          </p:cNvPr>
          <p:cNvSpPr>
            <a:spLocks noGrp="1"/>
          </p:cNvSpPr>
          <p:nvPr>
            <p:ph idx="1"/>
          </p:nvPr>
        </p:nvSpPr>
        <p:spPr>
          <a:xfrm>
            <a:off x="384313" y="1825625"/>
            <a:ext cx="11290852" cy="4667250"/>
          </a:xfrm>
        </p:spPr>
        <p:txBody>
          <a:bodyPr>
            <a:normAutofit fontScale="92500" lnSpcReduction="10000"/>
          </a:bodyPr>
          <a:lstStyle/>
          <a:p>
            <a:pPr marL="0" indent="0">
              <a:buNone/>
            </a:pPr>
            <a:r>
              <a:rPr lang="en-GB" sz="1400" b="1" dirty="0"/>
              <a:t>Purpose</a:t>
            </a:r>
            <a:r>
              <a:rPr lang="en-GB" sz="1400" dirty="0"/>
              <a:t>: Mindfulness of Sounds, Surroundings and Body, Focus, Awareness, Calm. </a:t>
            </a:r>
            <a:r>
              <a:rPr lang="en-GB" sz="1400" b="1" dirty="0"/>
              <a:t>Best for</a:t>
            </a:r>
            <a:r>
              <a:rPr lang="en-GB" sz="1400" dirty="0"/>
              <a:t>: Ages 5+, groups or one-on-one. </a:t>
            </a:r>
            <a:r>
              <a:rPr lang="en-GB" sz="1400" b="1" dirty="0"/>
              <a:t>What you need</a:t>
            </a:r>
            <a:r>
              <a:rPr lang="en-GB" sz="1400" dirty="0"/>
              <a:t>: Nothing</a:t>
            </a:r>
          </a:p>
          <a:p>
            <a:pPr marL="0" indent="0">
              <a:buNone/>
            </a:pPr>
            <a:endParaRPr lang="en-GB" sz="1400" dirty="0"/>
          </a:p>
          <a:p>
            <a:pPr marL="0" indent="0" fontAlgn="base">
              <a:buNone/>
            </a:pPr>
            <a:r>
              <a:rPr lang="en-GB" sz="1400" dirty="0">
                <a:solidFill>
                  <a:srgbClr val="3D3D3D"/>
                </a:solidFill>
                <a:latin typeface="Open Sans"/>
              </a:rPr>
              <a:t>To begin, tell your child that they can focus on their senses to calm their body and mind. That you will pay attention to sound, sight and touch to try this out.</a:t>
            </a:r>
          </a:p>
          <a:p>
            <a:pPr marL="0" indent="0" fontAlgn="base">
              <a:buNone/>
            </a:pPr>
            <a:r>
              <a:rPr lang="en-GB" sz="1400" dirty="0">
                <a:solidFill>
                  <a:srgbClr val="3D3D3D"/>
                </a:solidFill>
                <a:latin typeface="Open Sans"/>
              </a:rPr>
              <a:t>Explain that they will simply pay attention to their senses when you ask questions. You can talk about what they noticed when you’re done, and they should try to be silent and pay attention during the activity. It’s easier and more fun that way.</a:t>
            </a:r>
          </a:p>
          <a:p>
            <a:pPr marL="0" indent="0" fontAlgn="base">
              <a:buNone/>
            </a:pPr>
            <a:r>
              <a:rPr lang="en-GB" sz="1400" dirty="0">
                <a:solidFill>
                  <a:srgbClr val="3D3D3D"/>
                </a:solidFill>
                <a:latin typeface="Open Sans"/>
              </a:rPr>
              <a:t>Next, take five slow breaths together and ask your child:</a:t>
            </a:r>
          </a:p>
          <a:p>
            <a:pPr marL="0" indent="0" fontAlgn="base">
              <a:buNone/>
            </a:pPr>
            <a:r>
              <a:rPr lang="en-GB" sz="1400" dirty="0">
                <a:solidFill>
                  <a:srgbClr val="3D3D3D"/>
                </a:solidFill>
                <a:latin typeface="Open Sans"/>
              </a:rPr>
              <a:t>1. What are three things you can hear?</a:t>
            </a:r>
          </a:p>
          <a:p>
            <a:pPr marL="0" indent="0" fontAlgn="base">
              <a:buNone/>
            </a:pPr>
            <a:r>
              <a:rPr lang="en-GB" sz="1400" dirty="0">
                <a:solidFill>
                  <a:srgbClr val="3D3D3D"/>
                </a:solidFill>
                <a:latin typeface="Open Sans"/>
              </a:rPr>
              <a:t>2. What are three things you can see?</a:t>
            </a:r>
          </a:p>
          <a:p>
            <a:pPr marL="0" indent="0" fontAlgn="base">
              <a:buNone/>
            </a:pPr>
            <a:r>
              <a:rPr lang="en-GB" sz="1400" dirty="0">
                <a:solidFill>
                  <a:srgbClr val="3D3D3D"/>
                </a:solidFill>
                <a:latin typeface="Open Sans"/>
              </a:rPr>
              <a:t>3. What are three things you can feel?</a:t>
            </a:r>
          </a:p>
          <a:p>
            <a:pPr marL="0" indent="0" fontAlgn="base">
              <a:buNone/>
            </a:pPr>
            <a:r>
              <a:rPr lang="en-GB" sz="1400" dirty="0">
                <a:solidFill>
                  <a:srgbClr val="3D3D3D"/>
                </a:solidFill>
                <a:latin typeface="Open Sans"/>
              </a:rPr>
              <a:t>Give them about 20-40 seconds per question.</a:t>
            </a:r>
          </a:p>
          <a:p>
            <a:pPr marL="0" indent="0" fontAlgn="base">
              <a:buNone/>
            </a:pPr>
            <a:r>
              <a:rPr lang="en-GB" sz="1400" dirty="0">
                <a:solidFill>
                  <a:srgbClr val="3D3D3D"/>
                </a:solidFill>
                <a:latin typeface="Open Sans"/>
              </a:rPr>
              <a:t>When you are done, ask them what they noticed per question.</a:t>
            </a:r>
          </a:p>
          <a:p>
            <a:pPr marL="0" indent="0" fontAlgn="base">
              <a:buNone/>
            </a:pPr>
            <a:r>
              <a:rPr lang="en-GB" sz="1400" dirty="0">
                <a:solidFill>
                  <a:srgbClr val="3D3D3D"/>
                </a:solidFill>
                <a:latin typeface="Open Sans"/>
              </a:rPr>
              <a:t>Perhaps they heard a clock, saw a painting, and felt the chair under them and so on.</a:t>
            </a:r>
          </a:p>
          <a:p>
            <a:pPr marL="0" indent="0" fontAlgn="base">
              <a:buNone/>
            </a:pPr>
            <a:r>
              <a:rPr lang="en-GB" sz="1400" dirty="0">
                <a:solidFill>
                  <a:srgbClr val="3D3D3D"/>
                </a:solidFill>
                <a:latin typeface="Open Sans"/>
              </a:rPr>
              <a:t>Ask how this activity made them feel.</a:t>
            </a:r>
          </a:p>
          <a:p>
            <a:pPr marL="0" indent="0" fontAlgn="base">
              <a:buNone/>
            </a:pPr>
            <a:r>
              <a:rPr lang="en-GB" sz="1400" dirty="0">
                <a:solidFill>
                  <a:srgbClr val="3D3D3D"/>
                </a:solidFill>
                <a:latin typeface="Open Sans"/>
              </a:rPr>
              <a:t>Could they use this skill when they’re bored or anxious? When might that be?</a:t>
            </a:r>
          </a:p>
          <a:p>
            <a:pPr marL="0" indent="0" fontAlgn="base">
              <a:buNone/>
            </a:pPr>
            <a:endParaRPr lang="en-GB" sz="1400" dirty="0">
              <a:solidFill>
                <a:srgbClr val="3D3D3D"/>
              </a:solidFill>
              <a:latin typeface="Open Sans"/>
            </a:endParaRPr>
          </a:p>
          <a:p>
            <a:pPr marL="0" indent="0" fontAlgn="base">
              <a:buNone/>
            </a:pPr>
            <a:r>
              <a:rPr lang="en-GB" sz="1400" dirty="0">
                <a:solidFill>
                  <a:srgbClr val="3D3D3D"/>
                </a:solidFill>
                <a:latin typeface="Open Sans"/>
              </a:rPr>
              <a:t>Credit: blissfulkids.com </a:t>
            </a:r>
          </a:p>
          <a:p>
            <a:pPr marL="0" indent="0">
              <a:buNone/>
            </a:pPr>
            <a:endParaRPr lang="en-GB" sz="1400" dirty="0"/>
          </a:p>
        </p:txBody>
      </p:sp>
      <p:pic>
        <p:nvPicPr>
          <p:cNvPr id="13314" name="Picture 2" descr="https://2msyr620c1pi2v7yaj33qfq5-wpengine.netdna-ssl.com/wp-content/uploads/2017/08/three-senses-mindfulness-activity-for-kids-teens-and-grown-ups.jpg">
            <a:extLst>
              <a:ext uri="{FF2B5EF4-FFF2-40B4-BE49-F238E27FC236}">
                <a16:creationId xmlns:a16="http://schemas.microsoft.com/office/drawing/2014/main" id="{42252F14-FFCF-479E-B7EE-E184C7E42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87" y="3575104"/>
            <a:ext cx="3988905" cy="239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EC24-077E-40D0-8D58-555C495B82DA}"/>
              </a:ext>
            </a:extLst>
          </p:cNvPr>
          <p:cNvSpPr>
            <a:spLocks noGrp="1"/>
          </p:cNvSpPr>
          <p:nvPr>
            <p:ph type="title"/>
          </p:nvPr>
        </p:nvSpPr>
        <p:spPr/>
        <p:txBody>
          <a:bodyPr/>
          <a:lstStyle/>
          <a:p>
            <a:r>
              <a:rPr lang="en-GB" dirty="0"/>
              <a:t>When you learn about the major parts of the brain…</a:t>
            </a:r>
          </a:p>
        </p:txBody>
      </p:sp>
      <p:sp>
        <p:nvSpPr>
          <p:cNvPr id="3" name="Content Placeholder 2">
            <a:extLst>
              <a:ext uri="{FF2B5EF4-FFF2-40B4-BE49-F238E27FC236}">
                <a16:creationId xmlns:a16="http://schemas.microsoft.com/office/drawing/2014/main" id="{706A917E-A7C3-41FC-8B5E-7B57AE190E08}"/>
              </a:ext>
            </a:extLst>
          </p:cNvPr>
          <p:cNvSpPr>
            <a:spLocks noGrp="1"/>
          </p:cNvSpPr>
          <p:nvPr>
            <p:ph sz="half" idx="1"/>
          </p:nvPr>
        </p:nvSpPr>
        <p:spPr/>
        <p:txBody>
          <a:bodyPr/>
          <a:lstStyle/>
          <a:p>
            <a:pPr marL="0" indent="0">
              <a:buNone/>
            </a:pPr>
            <a:r>
              <a:rPr lang="en-GB" dirty="0"/>
              <a:t>You will be astounded because you understand:</a:t>
            </a:r>
          </a:p>
          <a:p>
            <a:pPr marL="0" indent="0">
              <a:buNone/>
            </a:pPr>
            <a:endParaRPr lang="en-GB" dirty="0"/>
          </a:p>
          <a:p>
            <a:pPr fontAlgn="base"/>
            <a:r>
              <a:rPr lang="en-GB" dirty="0"/>
              <a:t>why you get angry,</a:t>
            </a:r>
          </a:p>
          <a:p>
            <a:pPr fontAlgn="base"/>
            <a:r>
              <a:rPr lang="en-GB" dirty="0"/>
              <a:t>why it is hard to calm down,</a:t>
            </a:r>
          </a:p>
          <a:p>
            <a:pPr fontAlgn="base"/>
            <a:r>
              <a:rPr lang="en-GB" dirty="0"/>
              <a:t>and why you do strange things that you later regret.</a:t>
            </a:r>
          </a:p>
          <a:p>
            <a:endParaRPr lang="en-GB" dirty="0"/>
          </a:p>
        </p:txBody>
      </p:sp>
      <p:sp>
        <p:nvSpPr>
          <p:cNvPr id="4" name="Content Placeholder 3">
            <a:extLst>
              <a:ext uri="{FF2B5EF4-FFF2-40B4-BE49-F238E27FC236}">
                <a16:creationId xmlns:a16="http://schemas.microsoft.com/office/drawing/2014/main" id="{1BDD10D3-B405-4435-B745-749EFD1FC387}"/>
              </a:ext>
            </a:extLst>
          </p:cNvPr>
          <p:cNvSpPr>
            <a:spLocks noGrp="1"/>
          </p:cNvSpPr>
          <p:nvPr>
            <p:ph sz="half" idx="2"/>
          </p:nvPr>
        </p:nvSpPr>
        <p:spPr/>
        <p:txBody>
          <a:bodyPr/>
          <a:lstStyle/>
          <a:p>
            <a:pPr marL="0" indent="0">
              <a:buNone/>
            </a:pPr>
            <a:r>
              <a:rPr lang="en-GB" dirty="0"/>
              <a:t>When you understand that it’s not always your fault when you do crazy things … and that you can become less reactive—even at times when life pushes your buttons!!</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4F04D1F4-6283-4E2C-98B8-75266FF9C7DC}"/>
              </a:ext>
            </a:extLst>
          </p:cNvPr>
          <p:cNvPicPr>
            <a:picLocks noChangeAspect="1"/>
          </p:cNvPicPr>
          <p:nvPr/>
        </p:nvPicPr>
        <p:blipFill>
          <a:blip r:embed="rId2"/>
          <a:stretch>
            <a:fillRect/>
          </a:stretch>
        </p:blipFill>
        <p:spPr>
          <a:xfrm>
            <a:off x="7620000" y="4517955"/>
            <a:ext cx="2286000" cy="1400175"/>
          </a:xfrm>
          <a:prstGeom prst="rect">
            <a:avLst/>
          </a:prstGeom>
        </p:spPr>
      </p:pic>
    </p:spTree>
    <p:extLst>
      <p:ext uri="{BB962C8B-B14F-4D97-AF65-F5344CB8AC3E}">
        <p14:creationId xmlns:p14="http://schemas.microsoft.com/office/powerpoint/2010/main" val="19667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0-#ppt_h/2"/>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393B-EFA8-4E11-83F3-33AD7411E63F}"/>
              </a:ext>
            </a:extLst>
          </p:cNvPr>
          <p:cNvSpPr>
            <a:spLocks noGrp="1"/>
          </p:cNvSpPr>
          <p:nvPr>
            <p:ph type="title"/>
          </p:nvPr>
        </p:nvSpPr>
        <p:spPr/>
        <p:txBody>
          <a:bodyPr/>
          <a:lstStyle/>
          <a:p>
            <a:r>
              <a:rPr lang="en-GB" dirty="0"/>
              <a:t>Here is a simpler way to explain the brain to children…</a:t>
            </a:r>
          </a:p>
        </p:txBody>
      </p:sp>
      <p:sp>
        <p:nvSpPr>
          <p:cNvPr id="3" name="Content Placeholder 2">
            <a:extLst>
              <a:ext uri="{FF2B5EF4-FFF2-40B4-BE49-F238E27FC236}">
                <a16:creationId xmlns:a16="http://schemas.microsoft.com/office/drawing/2014/main" id="{6C667389-E982-4326-B3D5-60D76C4ED7B0}"/>
              </a:ext>
            </a:extLst>
          </p:cNvPr>
          <p:cNvSpPr>
            <a:spLocks noGrp="1"/>
          </p:cNvSpPr>
          <p:nvPr>
            <p:ph sz="half" idx="1"/>
          </p:nvPr>
        </p:nvSpPr>
        <p:spPr/>
        <p:txBody>
          <a:bodyPr/>
          <a:lstStyle/>
          <a:p>
            <a:pPr marL="0" indent="0">
              <a:buNone/>
            </a:pPr>
            <a:r>
              <a:rPr lang="en-GB" dirty="0"/>
              <a:t>Here the relevant parts of the human brain are renamed like this:</a:t>
            </a:r>
          </a:p>
          <a:p>
            <a:pPr marL="0" indent="0">
              <a:buNone/>
            </a:pPr>
            <a:endParaRPr lang="en-GB" dirty="0"/>
          </a:p>
          <a:p>
            <a:pPr fontAlgn="base"/>
            <a:r>
              <a:rPr lang="en-GB" b="1" dirty="0"/>
              <a:t>The Amygdala</a:t>
            </a:r>
            <a:r>
              <a:rPr lang="en-GB" dirty="0"/>
              <a:t> = Amy</a:t>
            </a:r>
          </a:p>
          <a:p>
            <a:pPr fontAlgn="base"/>
            <a:r>
              <a:rPr lang="en-GB" b="1" dirty="0"/>
              <a:t>The Hippocampus</a:t>
            </a:r>
            <a:r>
              <a:rPr lang="en-GB" dirty="0"/>
              <a:t> = Hippo</a:t>
            </a:r>
          </a:p>
          <a:p>
            <a:pPr fontAlgn="base"/>
            <a:r>
              <a:rPr lang="en-GB" b="1" dirty="0"/>
              <a:t>The Pre-Frontal-Cortex</a:t>
            </a:r>
            <a:r>
              <a:rPr lang="en-GB" dirty="0"/>
              <a:t> = </a:t>
            </a:r>
            <a:r>
              <a:rPr lang="en-GB" dirty="0" err="1"/>
              <a:t>Tex</a:t>
            </a:r>
            <a:endParaRPr lang="en-GB" dirty="0"/>
          </a:p>
          <a:p>
            <a:pPr marL="0" indent="0">
              <a:buNone/>
            </a:pPr>
            <a:endParaRPr lang="en-GB" dirty="0"/>
          </a:p>
        </p:txBody>
      </p:sp>
      <p:sp>
        <p:nvSpPr>
          <p:cNvPr id="4" name="Content Placeholder 3">
            <a:extLst>
              <a:ext uri="{FF2B5EF4-FFF2-40B4-BE49-F238E27FC236}">
                <a16:creationId xmlns:a16="http://schemas.microsoft.com/office/drawing/2014/main" id="{D951379D-699A-4B8A-B41F-05DB31F8E741}"/>
              </a:ext>
            </a:extLst>
          </p:cNvPr>
          <p:cNvSpPr>
            <a:spLocks noGrp="1"/>
          </p:cNvSpPr>
          <p:nvPr>
            <p:ph sz="half" idx="2"/>
          </p:nvPr>
        </p:nvSpPr>
        <p:spPr/>
        <p:txBody>
          <a:bodyPr/>
          <a:lstStyle/>
          <a:p>
            <a:pPr marL="0" indent="0">
              <a:buNone/>
            </a:pPr>
            <a:r>
              <a:rPr lang="en-GB" dirty="0"/>
              <a:t>You can make them into fun animal characters:</a:t>
            </a:r>
          </a:p>
          <a:p>
            <a:pPr marL="0" indent="0">
              <a:buNone/>
            </a:pPr>
            <a:endParaRPr lang="en-GB" dirty="0"/>
          </a:p>
          <a:p>
            <a:pPr marL="0" indent="0">
              <a:buNone/>
            </a:pPr>
            <a:r>
              <a:rPr lang="en-GB" dirty="0"/>
              <a:t>Introducing the hippo, fox and gorilla.</a:t>
            </a:r>
          </a:p>
        </p:txBody>
      </p:sp>
      <p:pic>
        <p:nvPicPr>
          <p:cNvPr id="5" name="Picture 4">
            <a:extLst>
              <a:ext uri="{FF2B5EF4-FFF2-40B4-BE49-F238E27FC236}">
                <a16:creationId xmlns:a16="http://schemas.microsoft.com/office/drawing/2014/main" id="{9C9FC8AD-57C3-4A79-BFF6-545AF61D4166}"/>
              </a:ext>
            </a:extLst>
          </p:cNvPr>
          <p:cNvPicPr>
            <a:picLocks noChangeAspect="1"/>
          </p:cNvPicPr>
          <p:nvPr/>
        </p:nvPicPr>
        <p:blipFill>
          <a:blip r:embed="rId2"/>
          <a:stretch>
            <a:fillRect/>
          </a:stretch>
        </p:blipFill>
        <p:spPr>
          <a:xfrm>
            <a:off x="8129457" y="4503981"/>
            <a:ext cx="1549010" cy="1588325"/>
          </a:xfrm>
          <a:prstGeom prst="rect">
            <a:avLst/>
          </a:prstGeom>
        </p:spPr>
      </p:pic>
      <p:pic>
        <p:nvPicPr>
          <p:cNvPr id="6" name="Picture 5">
            <a:extLst>
              <a:ext uri="{FF2B5EF4-FFF2-40B4-BE49-F238E27FC236}">
                <a16:creationId xmlns:a16="http://schemas.microsoft.com/office/drawing/2014/main" id="{48C007F6-8EF4-4F68-9A3D-464CE2EAC408}"/>
              </a:ext>
            </a:extLst>
          </p:cNvPr>
          <p:cNvPicPr>
            <a:picLocks noChangeAspect="1"/>
          </p:cNvPicPr>
          <p:nvPr/>
        </p:nvPicPr>
        <p:blipFill rotWithShape="1">
          <a:blip r:embed="rId3"/>
          <a:srcRect t="11366" r="12527"/>
          <a:stretch/>
        </p:blipFill>
        <p:spPr>
          <a:xfrm>
            <a:off x="9754667" y="3930751"/>
            <a:ext cx="1765629" cy="1688171"/>
          </a:xfrm>
          <a:prstGeom prst="rect">
            <a:avLst/>
          </a:prstGeom>
        </p:spPr>
      </p:pic>
      <p:pic>
        <p:nvPicPr>
          <p:cNvPr id="7" name="Picture 6">
            <a:extLst>
              <a:ext uri="{FF2B5EF4-FFF2-40B4-BE49-F238E27FC236}">
                <a16:creationId xmlns:a16="http://schemas.microsoft.com/office/drawing/2014/main" id="{C1134175-C77C-493D-B776-50CCD47C3A56}"/>
              </a:ext>
            </a:extLst>
          </p:cNvPr>
          <p:cNvPicPr>
            <a:picLocks noChangeAspect="1"/>
          </p:cNvPicPr>
          <p:nvPr/>
        </p:nvPicPr>
        <p:blipFill>
          <a:blip r:embed="rId4"/>
          <a:stretch>
            <a:fillRect/>
          </a:stretch>
        </p:blipFill>
        <p:spPr>
          <a:xfrm>
            <a:off x="6454124" y="4481411"/>
            <a:ext cx="1199264" cy="2011464"/>
          </a:xfrm>
          <a:prstGeom prst="rect">
            <a:avLst/>
          </a:prstGeom>
        </p:spPr>
      </p:pic>
    </p:spTree>
    <p:extLst>
      <p:ext uri="{BB962C8B-B14F-4D97-AF65-F5344CB8AC3E}">
        <p14:creationId xmlns:p14="http://schemas.microsoft.com/office/powerpoint/2010/main" val="14122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4936-BFA1-4A4A-BE51-E7687CE1B7B2}"/>
              </a:ext>
            </a:extLst>
          </p:cNvPr>
          <p:cNvSpPr>
            <a:spLocks noGrp="1"/>
          </p:cNvSpPr>
          <p:nvPr>
            <p:ph type="title"/>
          </p:nvPr>
        </p:nvSpPr>
        <p:spPr/>
        <p:txBody>
          <a:bodyPr/>
          <a:lstStyle/>
          <a:p>
            <a:r>
              <a:rPr lang="en-GB" b="1" dirty="0"/>
              <a:t>Keep reading and I’ll explain:</a:t>
            </a:r>
            <a:br>
              <a:rPr lang="en-GB" dirty="0"/>
            </a:br>
            <a:endParaRPr lang="en-GB" dirty="0"/>
          </a:p>
        </p:txBody>
      </p:sp>
      <p:sp>
        <p:nvSpPr>
          <p:cNvPr id="3" name="Content Placeholder 2">
            <a:extLst>
              <a:ext uri="{FF2B5EF4-FFF2-40B4-BE49-F238E27FC236}">
                <a16:creationId xmlns:a16="http://schemas.microsoft.com/office/drawing/2014/main" id="{98E92194-526A-4E3C-930A-3BD54EFCA62E}"/>
              </a:ext>
            </a:extLst>
          </p:cNvPr>
          <p:cNvSpPr>
            <a:spLocks noGrp="1"/>
          </p:cNvSpPr>
          <p:nvPr>
            <p:ph sz="half" idx="1"/>
          </p:nvPr>
        </p:nvSpPr>
        <p:spPr/>
        <p:txBody>
          <a:bodyPr>
            <a:normAutofit/>
          </a:bodyPr>
          <a:lstStyle/>
          <a:p>
            <a:pPr marL="0" indent="0" fontAlgn="base">
              <a:buNone/>
            </a:pPr>
            <a:r>
              <a:rPr lang="en-GB" dirty="0"/>
              <a:t>1. The key players in our brains.</a:t>
            </a:r>
          </a:p>
          <a:p>
            <a:pPr marL="0" indent="0" fontAlgn="base">
              <a:buNone/>
            </a:pPr>
            <a:br>
              <a:rPr lang="en-GB" dirty="0"/>
            </a:br>
            <a:r>
              <a:rPr lang="en-GB" dirty="0"/>
              <a:t>2. What they do for us.</a:t>
            </a:r>
          </a:p>
          <a:p>
            <a:pPr marL="0" indent="0" fontAlgn="base">
              <a:buNone/>
            </a:pPr>
            <a:br>
              <a:rPr lang="en-GB" dirty="0"/>
            </a:br>
            <a:r>
              <a:rPr lang="en-GB" dirty="0"/>
              <a:t>3. How we can help them do a better job for us.</a:t>
            </a:r>
          </a:p>
          <a:p>
            <a:endParaRPr lang="en-GB" dirty="0"/>
          </a:p>
        </p:txBody>
      </p:sp>
      <p:sp>
        <p:nvSpPr>
          <p:cNvPr id="4" name="Content Placeholder 3">
            <a:extLst>
              <a:ext uri="{FF2B5EF4-FFF2-40B4-BE49-F238E27FC236}">
                <a16:creationId xmlns:a16="http://schemas.microsoft.com/office/drawing/2014/main" id="{BB8786BC-E09B-42DB-A04D-2D2269382C72}"/>
              </a:ext>
            </a:extLst>
          </p:cNvPr>
          <p:cNvSpPr>
            <a:spLocks noGrp="1"/>
          </p:cNvSpPr>
          <p:nvPr>
            <p:ph sz="half" idx="2"/>
          </p:nvPr>
        </p:nvSpPr>
        <p:spPr/>
        <p:txBody>
          <a:bodyPr>
            <a:normAutofit/>
          </a:bodyPr>
          <a:lstStyle/>
          <a:p>
            <a:r>
              <a:rPr lang="en-GB" dirty="0"/>
              <a:t>So that </a:t>
            </a:r>
            <a:r>
              <a:rPr lang="en-GB" i="1" dirty="0"/>
              <a:t>we</a:t>
            </a:r>
            <a:r>
              <a:rPr lang="en-GB" dirty="0"/>
              <a:t> get to decide how to respond in difficult situations …</a:t>
            </a:r>
            <a:br>
              <a:rPr lang="en-GB" dirty="0"/>
            </a:br>
            <a:endParaRPr lang="en-GB" dirty="0"/>
          </a:p>
          <a:p>
            <a:r>
              <a:rPr lang="en-GB" dirty="0"/>
              <a:t>… instead of reacting based on emotions alone.</a:t>
            </a:r>
          </a:p>
          <a:p>
            <a:endParaRPr lang="en-GB" dirty="0"/>
          </a:p>
          <a:p>
            <a:r>
              <a:rPr lang="en-GB" b="1" dirty="0"/>
              <a:t>The human brain is pretty amazing :)</a:t>
            </a:r>
          </a:p>
          <a:p>
            <a:endParaRPr lang="en-GB" dirty="0"/>
          </a:p>
        </p:txBody>
      </p:sp>
    </p:spTree>
    <p:extLst>
      <p:ext uri="{BB962C8B-B14F-4D97-AF65-F5344CB8AC3E}">
        <p14:creationId xmlns:p14="http://schemas.microsoft.com/office/powerpoint/2010/main" val="23794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2000"/>
                                        <p:tgtEl>
                                          <p:spTgt spid="4">
                                            <p:txEl>
                                              <p:pRg st="3" end="3"/>
                                            </p:txEl>
                                          </p:spTgt>
                                        </p:tgtEl>
                                      </p:cBhvr>
                                    </p:animEffect>
                                    <p:anim calcmode="lin" valueType="num">
                                      <p:cBhvr>
                                        <p:cTn id="35"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msyr620c1pi2v7yaj33qfq5-wpengine.netdna-ssl.com/wp-content/uploads/2017/12/mindfulness-and-the-brain-explained-amygdala-2018-box.jpg">
            <a:extLst>
              <a:ext uri="{FF2B5EF4-FFF2-40B4-BE49-F238E27FC236}">
                <a16:creationId xmlns:a16="http://schemas.microsoft.com/office/drawing/2014/main" id="{339F4FF8-4C00-4DD4-B648-DC04F57DF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920" y="1186216"/>
            <a:ext cx="5561254" cy="5412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E71AC62-D213-4FDB-89A0-43FE3D8D0A3E}"/>
              </a:ext>
            </a:extLst>
          </p:cNvPr>
          <p:cNvSpPr>
            <a:spLocks noGrp="1"/>
          </p:cNvSpPr>
          <p:nvPr>
            <p:ph sz="half" idx="1"/>
          </p:nvPr>
        </p:nvSpPr>
        <p:spPr>
          <a:xfrm>
            <a:off x="361122" y="427666"/>
            <a:ext cx="5181600" cy="652532"/>
          </a:xfrm>
        </p:spPr>
        <p:txBody>
          <a:bodyPr/>
          <a:lstStyle/>
          <a:p>
            <a:pPr marL="0" indent="0">
              <a:buNone/>
            </a:pPr>
            <a:r>
              <a:rPr lang="en-GB" b="1" cap="all" dirty="0"/>
              <a:t>MINDFULNESS AND THE BRAIN:</a:t>
            </a:r>
          </a:p>
          <a:p>
            <a:pPr marL="0" indent="0">
              <a:buNone/>
            </a:pPr>
            <a:endParaRPr lang="en-GB" dirty="0"/>
          </a:p>
        </p:txBody>
      </p:sp>
    </p:spTree>
    <p:extLst>
      <p:ext uri="{BB962C8B-B14F-4D97-AF65-F5344CB8AC3E}">
        <p14:creationId xmlns:p14="http://schemas.microsoft.com/office/powerpoint/2010/main" val="316559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B55D-C1A3-414F-979A-3D81074F7FB9}"/>
              </a:ext>
            </a:extLst>
          </p:cNvPr>
          <p:cNvSpPr>
            <a:spLocks noGrp="1"/>
          </p:cNvSpPr>
          <p:nvPr>
            <p:ph type="title"/>
          </p:nvPr>
        </p:nvSpPr>
        <p:spPr>
          <a:xfrm>
            <a:off x="838200" y="365125"/>
            <a:ext cx="10515600" cy="1325563"/>
          </a:xfrm>
        </p:spPr>
        <p:txBody>
          <a:bodyPr>
            <a:normAutofit/>
          </a:bodyPr>
          <a:lstStyle/>
          <a:p>
            <a:pPr fontAlgn="base"/>
            <a:r>
              <a:rPr lang="en-GB" sz="6000" b="1" cap="all" dirty="0"/>
              <a:t>TEX</a:t>
            </a:r>
            <a:br>
              <a:rPr lang="en-GB" b="1" cap="all" dirty="0"/>
            </a:br>
            <a:r>
              <a:rPr lang="en-GB" sz="2800" cap="all" dirty="0"/>
              <a:t>THE SMART SHERIFF</a:t>
            </a:r>
            <a:endParaRPr lang="en-GB" dirty="0"/>
          </a:p>
        </p:txBody>
      </p:sp>
      <p:sp>
        <p:nvSpPr>
          <p:cNvPr id="3" name="Content Placeholder 2">
            <a:extLst>
              <a:ext uri="{FF2B5EF4-FFF2-40B4-BE49-F238E27FC236}">
                <a16:creationId xmlns:a16="http://schemas.microsoft.com/office/drawing/2014/main" id="{6CC033A4-6AFF-4968-A3D0-760176E275CC}"/>
              </a:ext>
            </a:extLst>
          </p:cNvPr>
          <p:cNvSpPr>
            <a:spLocks noGrp="1"/>
          </p:cNvSpPr>
          <p:nvPr>
            <p:ph sz="half" idx="1"/>
          </p:nvPr>
        </p:nvSpPr>
        <p:spPr/>
        <p:txBody>
          <a:bodyPr>
            <a:noAutofit/>
          </a:bodyPr>
          <a:lstStyle/>
          <a:p>
            <a:pPr marL="0" indent="0">
              <a:buNone/>
            </a:pPr>
            <a:r>
              <a:rPr lang="en-GB" sz="1900" dirty="0"/>
              <a:t>The </a:t>
            </a:r>
            <a:r>
              <a:rPr lang="en-GB" sz="1900" b="1" dirty="0"/>
              <a:t>Pre-frontal cortex </a:t>
            </a:r>
            <a:r>
              <a:rPr lang="en-GB" sz="1900" dirty="0"/>
              <a:t>(or </a:t>
            </a:r>
            <a:r>
              <a:rPr lang="en-GB" sz="1900" b="1" dirty="0"/>
              <a:t>TEX</a:t>
            </a:r>
            <a:r>
              <a:rPr lang="en-GB" sz="1900" dirty="0"/>
              <a:t> for short) is a newer part of the brain that helps us deal with emotions and make wise decisions.</a:t>
            </a:r>
          </a:p>
          <a:p>
            <a:pPr marL="0" indent="0">
              <a:buNone/>
            </a:pPr>
            <a:endParaRPr lang="en-GB" sz="1900" dirty="0"/>
          </a:p>
          <a:p>
            <a:pPr marL="0" indent="0" fontAlgn="base">
              <a:buNone/>
            </a:pPr>
            <a:r>
              <a:rPr lang="en-GB" sz="1900" dirty="0"/>
              <a:t>She figures out stuff for you and helps you make good choices. She’s there to stop you from doing crazy things, for your own good.</a:t>
            </a:r>
          </a:p>
          <a:p>
            <a:pPr marL="0" indent="0" fontAlgn="base">
              <a:buNone/>
            </a:pPr>
            <a:endParaRPr lang="en-GB" sz="1900" dirty="0"/>
          </a:p>
          <a:p>
            <a:pPr marL="0" indent="0" fontAlgn="base">
              <a:buNone/>
            </a:pPr>
            <a:r>
              <a:rPr lang="en-GB" sz="1900" b="1" dirty="0" err="1"/>
              <a:t>Tex</a:t>
            </a:r>
            <a:r>
              <a:rPr lang="en-GB" sz="1900" dirty="0"/>
              <a:t> is like a smart sheriff in your brain.</a:t>
            </a:r>
          </a:p>
        </p:txBody>
      </p:sp>
      <p:sp>
        <p:nvSpPr>
          <p:cNvPr id="4" name="Content Placeholder 3">
            <a:extLst>
              <a:ext uri="{FF2B5EF4-FFF2-40B4-BE49-F238E27FC236}">
                <a16:creationId xmlns:a16="http://schemas.microsoft.com/office/drawing/2014/main" id="{3C2682FA-2DF6-4516-98DC-11DBCE86EA32}"/>
              </a:ext>
            </a:extLst>
          </p:cNvPr>
          <p:cNvSpPr>
            <a:spLocks noGrp="1"/>
          </p:cNvSpPr>
          <p:nvPr>
            <p:ph sz="half" idx="2"/>
          </p:nvPr>
        </p:nvSpPr>
        <p:spPr/>
        <p:txBody>
          <a:bodyPr>
            <a:normAutofit fontScale="55000" lnSpcReduction="20000"/>
          </a:bodyPr>
          <a:lstStyle/>
          <a:p>
            <a:endParaRPr lang="en-GB" dirty="0"/>
          </a:p>
          <a:p>
            <a:endParaRPr lang="en-GB" dirty="0"/>
          </a:p>
          <a:p>
            <a:pPr marL="0" indent="0">
              <a:buNone/>
            </a:pPr>
            <a:r>
              <a:rPr lang="en-GB" sz="3500" b="1" dirty="0" err="1"/>
              <a:t>Tex</a:t>
            </a:r>
            <a:r>
              <a:rPr lang="en-GB" sz="3500" dirty="0"/>
              <a:t> helps us to deal with:</a:t>
            </a:r>
          </a:p>
          <a:p>
            <a:r>
              <a:rPr lang="en-GB" sz="3500" dirty="0"/>
              <a:t>thoughts,</a:t>
            </a:r>
          </a:p>
          <a:p>
            <a:r>
              <a:rPr lang="en-GB" sz="3500" dirty="0"/>
              <a:t>emotions,</a:t>
            </a:r>
          </a:p>
          <a:p>
            <a:r>
              <a:rPr lang="en-GB" sz="3500" dirty="0"/>
              <a:t>and our actions in relation to our goals.</a:t>
            </a:r>
          </a:p>
          <a:p>
            <a:pPr marL="0" indent="0">
              <a:buNone/>
            </a:pPr>
            <a:endParaRPr lang="en-GB" sz="3500" dirty="0"/>
          </a:p>
          <a:p>
            <a:pPr marL="0" indent="0">
              <a:buNone/>
            </a:pPr>
            <a:r>
              <a:rPr lang="en-GB" sz="3500" dirty="0"/>
              <a:t>She helps us plan and make good decisions.</a:t>
            </a:r>
          </a:p>
          <a:p>
            <a:pPr marL="0" indent="0">
              <a:buNone/>
            </a:pPr>
            <a:endParaRPr lang="en-GB" sz="3500" dirty="0"/>
          </a:p>
          <a:p>
            <a:pPr marL="0" indent="0">
              <a:buNone/>
            </a:pPr>
            <a:r>
              <a:rPr lang="en-GB" sz="3500" dirty="0"/>
              <a:t>And she helps us with impulse control too, to overcome temptations. </a:t>
            </a:r>
          </a:p>
          <a:p>
            <a:pPr marL="0" indent="0">
              <a:buNone/>
            </a:pPr>
            <a:endParaRPr lang="en-GB" sz="3500" dirty="0"/>
          </a:p>
          <a:p>
            <a:pPr marL="0" indent="0">
              <a:buNone/>
            </a:pPr>
            <a:r>
              <a:rPr lang="en-GB" sz="3500" b="1" i="1" dirty="0"/>
              <a:t>She’s important and you want to take care of her</a:t>
            </a:r>
            <a:r>
              <a:rPr lang="en-GB" b="1" i="1" dirty="0"/>
              <a:t>.</a:t>
            </a:r>
          </a:p>
        </p:txBody>
      </p:sp>
      <p:pic>
        <p:nvPicPr>
          <p:cNvPr id="2050" name="Picture 2" descr="https://2msyr620c1pi2v7yaj33qfq5-wpengine.netdna-ssl.com/wp-content/uploads/2017/12/the-pre-frontal-cortex-small-v2.jpg">
            <a:extLst>
              <a:ext uri="{FF2B5EF4-FFF2-40B4-BE49-F238E27FC236}">
                <a16:creationId xmlns:a16="http://schemas.microsoft.com/office/drawing/2014/main" id="{AAFBD9AE-C4DF-4440-A459-A12D71AB5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9351"/>
            <a:ext cx="20764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9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466ED4-EB27-4D50-A4B7-D9308412C034}"/>
              </a:ext>
            </a:extLst>
          </p:cNvPr>
          <p:cNvSpPr>
            <a:spLocks noGrp="1"/>
          </p:cNvSpPr>
          <p:nvPr>
            <p:ph type="title"/>
          </p:nvPr>
        </p:nvSpPr>
        <p:spPr/>
        <p:txBody>
          <a:bodyPr/>
          <a:lstStyle/>
          <a:p>
            <a:r>
              <a:rPr lang="en-GB" b="1" cap="all" dirty="0"/>
              <a:t>HOW TEX HELPS US</a:t>
            </a:r>
            <a:br>
              <a:rPr lang="en-GB" b="1" cap="all" dirty="0"/>
            </a:br>
            <a:endParaRPr lang="en-GB" dirty="0"/>
          </a:p>
        </p:txBody>
      </p:sp>
      <p:sp>
        <p:nvSpPr>
          <p:cNvPr id="6" name="Content Placeholder 5">
            <a:extLst>
              <a:ext uri="{FF2B5EF4-FFF2-40B4-BE49-F238E27FC236}">
                <a16:creationId xmlns:a16="http://schemas.microsoft.com/office/drawing/2014/main" id="{0AFE83EF-8FB6-423B-B1D0-B7C211B77402}"/>
              </a:ext>
            </a:extLst>
          </p:cNvPr>
          <p:cNvSpPr>
            <a:spLocks noGrp="1"/>
          </p:cNvSpPr>
          <p:nvPr>
            <p:ph idx="1"/>
          </p:nvPr>
        </p:nvSpPr>
        <p:spPr/>
        <p:txBody>
          <a:bodyPr>
            <a:normAutofit fontScale="85000" lnSpcReduction="20000"/>
          </a:bodyPr>
          <a:lstStyle/>
          <a:p>
            <a:pPr marL="0" indent="0" fontAlgn="base">
              <a:buNone/>
            </a:pPr>
            <a:r>
              <a:rPr lang="en-GB" dirty="0"/>
              <a:t>When we experience a thought or an emotion, </a:t>
            </a:r>
            <a:r>
              <a:rPr lang="en-GB" b="1" dirty="0" err="1"/>
              <a:t>Tex</a:t>
            </a:r>
            <a:r>
              <a:rPr lang="en-GB" dirty="0"/>
              <a:t> asks:</a:t>
            </a:r>
          </a:p>
          <a:p>
            <a:pPr fontAlgn="base"/>
            <a:endParaRPr lang="en-GB" i="1" dirty="0"/>
          </a:p>
          <a:p>
            <a:pPr marL="0" indent="0" fontAlgn="base">
              <a:buNone/>
            </a:pPr>
            <a:r>
              <a:rPr lang="en-GB" i="1" dirty="0"/>
              <a:t>“Will this help us to reach our goals?”</a:t>
            </a:r>
            <a:endParaRPr lang="en-GB" dirty="0"/>
          </a:p>
          <a:p>
            <a:pPr marL="0" indent="0" fontAlgn="base">
              <a:buNone/>
            </a:pPr>
            <a:endParaRPr lang="en-GB" dirty="0"/>
          </a:p>
          <a:p>
            <a:pPr marL="0" indent="0" fontAlgn="base">
              <a:buNone/>
            </a:pPr>
            <a:r>
              <a:rPr lang="en-GB" dirty="0"/>
              <a:t>If the answer is no … then </a:t>
            </a:r>
            <a:r>
              <a:rPr lang="en-GB" b="1" dirty="0" err="1"/>
              <a:t>Tex</a:t>
            </a:r>
            <a:r>
              <a:rPr lang="en-GB" dirty="0"/>
              <a:t> will stop you from acting. From doing crazy stuff.</a:t>
            </a:r>
          </a:p>
          <a:p>
            <a:pPr marL="0" indent="0" fontAlgn="base">
              <a:buNone/>
            </a:pPr>
            <a:endParaRPr lang="en-GB" dirty="0"/>
          </a:p>
          <a:p>
            <a:pPr marL="0" indent="0" fontAlgn="base">
              <a:buNone/>
            </a:pPr>
            <a:r>
              <a:rPr lang="en-GB" dirty="0"/>
              <a:t>If the answer is yes (as in this will help you reach your goals) … then </a:t>
            </a:r>
            <a:r>
              <a:rPr lang="en-GB" b="1" dirty="0" err="1"/>
              <a:t>Tex</a:t>
            </a:r>
            <a:r>
              <a:rPr lang="en-GB" dirty="0"/>
              <a:t> will allow you to act.</a:t>
            </a:r>
          </a:p>
          <a:p>
            <a:pPr marL="0" indent="0" fontAlgn="base">
              <a:buNone/>
            </a:pPr>
            <a:endParaRPr lang="en-GB" dirty="0"/>
          </a:p>
          <a:p>
            <a:pPr marL="0" indent="0" fontAlgn="base">
              <a:buNone/>
            </a:pPr>
            <a:r>
              <a:rPr lang="en-GB" dirty="0"/>
              <a:t>This is how the prefrontal cortex or </a:t>
            </a:r>
            <a:r>
              <a:rPr lang="en-GB" b="1" dirty="0" err="1"/>
              <a:t>Tex</a:t>
            </a:r>
            <a:r>
              <a:rPr lang="en-GB" dirty="0"/>
              <a:t> does her work. </a:t>
            </a:r>
          </a:p>
          <a:p>
            <a:pPr marL="0" indent="0" fontAlgn="base">
              <a:buNone/>
            </a:pPr>
            <a:r>
              <a:rPr lang="en-GB" dirty="0"/>
              <a:t>Sort of like a sheriff in your brain.</a:t>
            </a:r>
          </a:p>
          <a:p>
            <a:pPr marL="0" indent="0">
              <a:buNone/>
            </a:pPr>
            <a:endParaRPr lang="en-GB" dirty="0"/>
          </a:p>
        </p:txBody>
      </p:sp>
      <p:pic>
        <p:nvPicPr>
          <p:cNvPr id="7" name="Picture 2" descr="https://2msyr620c1pi2v7yaj33qfq5-wpengine.netdna-ssl.com/wp-content/uploads/2017/12/the-pre-frontal-cortex-small-v2.jpg">
            <a:extLst>
              <a:ext uri="{FF2B5EF4-FFF2-40B4-BE49-F238E27FC236}">
                <a16:creationId xmlns:a16="http://schemas.microsoft.com/office/drawing/2014/main" id="{21B61D65-EC8E-42FD-A247-FCF9CB857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808" y="365125"/>
            <a:ext cx="20764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 calcmode="lin" valueType="num">
                                      <p:cBhvr additive="base">
                                        <p:cTn id="21"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8" end="8"/>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 calcmode="lin" valueType="num">
                                      <p:cBhvr additive="base">
                                        <p:cTn id="25"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D170-0F46-426B-A26F-F8E29D859F87}"/>
              </a:ext>
            </a:extLst>
          </p:cNvPr>
          <p:cNvSpPr>
            <a:spLocks noGrp="1"/>
          </p:cNvSpPr>
          <p:nvPr>
            <p:ph type="title"/>
          </p:nvPr>
        </p:nvSpPr>
        <p:spPr/>
        <p:txBody>
          <a:bodyPr/>
          <a:lstStyle/>
          <a:p>
            <a:r>
              <a:rPr lang="en-GB" dirty="0"/>
              <a:t>Now … this how it works in real life…</a:t>
            </a:r>
          </a:p>
        </p:txBody>
      </p:sp>
      <p:sp>
        <p:nvSpPr>
          <p:cNvPr id="4" name="Content Placeholder 3">
            <a:extLst>
              <a:ext uri="{FF2B5EF4-FFF2-40B4-BE49-F238E27FC236}">
                <a16:creationId xmlns:a16="http://schemas.microsoft.com/office/drawing/2014/main" id="{36D36A4C-EBB3-48CB-810B-81E393054C93}"/>
              </a:ext>
            </a:extLst>
          </p:cNvPr>
          <p:cNvSpPr>
            <a:spLocks noGrp="1"/>
          </p:cNvSpPr>
          <p:nvPr>
            <p:ph sz="half" idx="1"/>
          </p:nvPr>
        </p:nvSpPr>
        <p:spPr>
          <a:xfrm>
            <a:off x="838200" y="1537252"/>
            <a:ext cx="5181600" cy="4639711"/>
          </a:xfrm>
        </p:spPr>
        <p:txBody>
          <a:bodyPr>
            <a:normAutofit fontScale="85000" lnSpcReduction="20000"/>
          </a:bodyPr>
          <a:lstStyle/>
          <a:p>
            <a:pPr marL="0" indent="0" fontAlgn="base">
              <a:buNone/>
            </a:pPr>
            <a:r>
              <a:rPr lang="en-GB" b="1" dirty="0"/>
              <a:t>Here’s a question for you:</a:t>
            </a:r>
            <a:endParaRPr lang="en-GB" dirty="0"/>
          </a:p>
          <a:p>
            <a:pPr fontAlgn="base"/>
            <a:endParaRPr lang="en-GB" b="1" i="1" dirty="0"/>
          </a:p>
          <a:p>
            <a:pPr marL="0" indent="0" fontAlgn="base">
              <a:buNone/>
            </a:pPr>
            <a:r>
              <a:rPr lang="en-GB" i="1" dirty="0"/>
              <a:t>Have you ever wanted to say something … but you realized that saying it would only make things worse?</a:t>
            </a:r>
            <a:r>
              <a:rPr lang="en-GB" b="1" i="1" dirty="0"/>
              <a:t> </a:t>
            </a:r>
          </a:p>
          <a:p>
            <a:pPr marL="0" indent="0" fontAlgn="base">
              <a:buNone/>
            </a:pPr>
            <a:endParaRPr lang="en-GB" dirty="0"/>
          </a:p>
          <a:p>
            <a:pPr marL="0" indent="0" fontAlgn="base">
              <a:buNone/>
            </a:pPr>
            <a:r>
              <a:rPr lang="en-GB" dirty="0"/>
              <a:t>Has that happened to you?</a:t>
            </a:r>
          </a:p>
          <a:p>
            <a:pPr marL="0" indent="0" fontAlgn="base">
              <a:buNone/>
            </a:pPr>
            <a:endParaRPr lang="en-GB" dirty="0"/>
          </a:p>
          <a:p>
            <a:pPr marL="0" indent="0" fontAlgn="base">
              <a:buNone/>
            </a:pPr>
            <a:r>
              <a:rPr lang="en-GB" dirty="0"/>
              <a:t>I’m sure it has. And if you bit your tongue and managed to not make things worse… then </a:t>
            </a:r>
            <a:r>
              <a:rPr lang="en-GB" b="1" dirty="0" err="1"/>
              <a:t>Tex</a:t>
            </a:r>
            <a:r>
              <a:rPr lang="en-GB" dirty="0"/>
              <a:t> was able to help you.</a:t>
            </a:r>
          </a:p>
          <a:p>
            <a:pPr marL="0" indent="0" fontAlgn="base">
              <a:buNone/>
            </a:pPr>
            <a:r>
              <a:rPr lang="en-GB" dirty="0"/>
              <a:t>Go, sheriff!</a:t>
            </a:r>
          </a:p>
        </p:txBody>
      </p:sp>
      <p:sp>
        <p:nvSpPr>
          <p:cNvPr id="5" name="Content Placeholder 4">
            <a:extLst>
              <a:ext uri="{FF2B5EF4-FFF2-40B4-BE49-F238E27FC236}">
                <a16:creationId xmlns:a16="http://schemas.microsoft.com/office/drawing/2014/main" id="{35734531-9387-4820-A8B8-F41B3C849B21}"/>
              </a:ext>
            </a:extLst>
          </p:cNvPr>
          <p:cNvSpPr>
            <a:spLocks noGrp="1"/>
          </p:cNvSpPr>
          <p:nvPr>
            <p:ph sz="half" idx="2"/>
          </p:nvPr>
        </p:nvSpPr>
        <p:spPr>
          <a:xfrm>
            <a:off x="6172200" y="1537252"/>
            <a:ext cx="5181600" cy="4639711"/>
          </a:xfrm>
        </p:spPr>
        <p:txBody>
          <a:bodyPr>
            <a:normAutofit fontScale="85000" lnSpcReduction="20000"/>
          </a:bodyPr>
          <a:lstStyle/>
          <a:p>
            <a:pPr marL="0" indent="0" fontAlgn="base">
              <a:buNone/>
            </a:pPr>
            <a:r>
              <a:rPr lang="en-GB" b="1" dirty="0"/>
              <a:t>How about this:</a:t>
            </a:r>
            <a:endParaRPr lang="en-GB" dirty="0"/>
          </a:p>
          <a:p>
            <a:pPr fontAlgn="base"/>
            <a:endParaRPr lang="en-GB" b="1" i="1" dirty="0"/>
          </a:p>
          <a:p>
            <a:pPr marL="0" indent="0" fontAlgn="base">
              <a:buNone/>
            </a:pPr>
            <a:r>
              <a:rPr lang="en-GB" i="1" dirty="0"/>
              <a:t>Have you ever felt really emotional and said something awful … something you wished you could take back?</a:t>
            </a:r>
            <a:endParaRPr lang="en-GB" dirty="0"/>
          </a:p>
          <a:p>
            <a:pPr fontAlgn="base"/>
            <a:endParaRPr lang="en-GB" dirty="0"/>
          </a:p>
          <a:p>
            <a:pPr marL="0" indent="0" fontAlgn="base">
              <a:buNone/>
            </a:pPr>
            <a:r>
              <a:rPr lang="en-GB" dirty="0"/>
              <a:t>Of course you have. We all have.</a:t>
            </a:r>
          </a:p>
          <a:p>
            <a:pPr marL="0" indent="0" fontAlgn="base">
              <a:buNone/>
            </a:pPr>
            <a:endParaRPr lang="en-GB" dirty="0"/>
          </a:p>
          <a:p>
            <a:pPr marL="0" indent="0" fontAlgn="base">
              <a:buNone/>
            </a:pPr>
            <a:r>
              <a:rPr lang="en-GB" dirty="0"/>
              <a:t>Okay, so … at that time </a:t>
            </a:r>
            <a:r>
              <a:rPr lang="en-GB" b="1" dirty="0" err="1"/>
              <a:t>Tex</a:t>
            </a:r>
            <a:r>
              <a:rPr lang="en-GB" dirty="0"/>
              <a:t> was not able to help you.</a:t>
            </a:r>
          </a:p>
          <a:p>
            <a:pPr marL="0" indent="0" fontAlgn="base">
              <a:buNone/>
            </a:pPr>
            <a:endParaRPr lang="en-GB" dirty="0"/>
          </a:p>
          <a:p>
            <a:pPr marL="0" indent="0" fontAlgn="base">
              <a:buNone/>
            </a:pPr>
            <a:r>
              <a:rPr lang="en-GB" dirty="0"/>
              <a:t>Oh no!</a:t>
            </a:r>
          </a:p>
          <a:p>
            <a:pPr marL="0" indent="0">
              <a:buNone/>
            </a:pPr>
            <a:endParaRPr lang="en-GB" dirty="0"/>
          </a:p>
        </p:txBody>
      </p:sp>
      <p:pic>
        <p:nvPicPr>
          <p:cNvPr id="6" name="Picture 2" descr="https://2msyr620c1pi2v7yaj33qfq5-wpengine.netdna-ssl.com/wp-content/uploads/2017/12/the-pre-frontal-cortex-small-v2.jpg">
            <a:extLst>
              <a:ext uri="{FF2B5EF4-FFF2-40B4-BE49-F238E27FC236}">
                <a16:creationId xmlns:a16="http://schemas.microsoft.com/office/drawing/2014/main" id="{231E6F9F-280A-46C5-9415-E8A8988C3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808" y="73577"/>
            <a:ext cx="20764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2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p:cTn id="1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calcmode="lin" valueType="num">
                                      <p:cBhvr additive="base">
                                        <p:cTn id="1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p:cTn id="42"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1647</Words>
  <Application>Microsoft Office PowerPoint</Application>
  <PresentationFormat>Widescreen</PresentationFormat>
  <Paragraphs>178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Open Sans</vt:lpstr>
      <vt:lpstr>Office Theme</vt:lpstr>
      <vt:lpstr>Mindfulness and the Brain.</vt:lpstr>
      <vt:lpstr>PowerPoint Presentation</vt:lpstr>
      <vt:lpstr>When you learn about the major parts of the brain…</vt:lpstr>
      <vt:lpstr>Here is a simpler way to explain the brain to children…</vt:lpstr>
      <vt:lpstr>Keep reading and I’ll explain: </vt:lpstr>
      <vt:lpstr>PowerPoint Presentation</vt:lpstr>
      <vt:lpstr>TEX THE SMART SHERIFF</vt:lpstr>
      <vt:lpstr>HOW TEX HELPS US </vt:lpstr>
      <vt:lpstr>Now … this how it works in real life…</vt:lpstr>
      <vt:lpstr>But … why not?</vt:lpstr>
      <vt:lpstr>AMY  THE JUMPY SUPERHERO</vt:lpstr>
      <vt:lpstr>THE FIGHT FLIGHT FREEZE RESPONSE</vt:lpstr>
      <vt:lpstr>This is how evolution has wired our  brains!</vt:lpstr>
      <vt:lpstr>ALARM ALARM ALARM</vt:lpstr>
      <vt:lpstr>But, how does all this relate to mindfulness practice? </vt:lpstr>
      <vt:lpstr>But, how does all this relate to mindfulness practice?</vt:lpstr>
      <vt:lpstr>PowerPoint Presentation</vt:lpstr>
      <vt:lpstr>PowerPoint Presentation</vt:lpstr>
      <vt:lpstr>Pretty cool, right?</vt:lpstr>
      <vt:lpstr>PowerPoint Presentation</vt:lpstr>
      <vt:lpstr>PowerPoint Presentation</vt:lpstr>
      <vt:lpstr>PowerPoint Presentation</vt:lpstr>
      <vt:lpstr>PowerPoint Presentation</vt:lpstr>
      <vt:lpstr>PowerPoint Presentation</vt:lpstr>
      <vt:lpstr>THREE SENSES MINDFULNESS ACTIVITY FOR KIDS, TEENS AND GROWN-UPS: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and the Brain.</dc:title>
  <dc:creator>David Cash</dc:creator>
  <cp:lastModifiedBy>David Cash</cp:lastModifiedBy>
  <cp:revision>21</cp:revision>
  <dcterms:created xsi:type="dcterms:W3CDTF">2021-02-03T12:43:50Z</dcterms:created>
  <dcterms:modified xsi:type="dcterms:W3CDTF">2021-02-04T12:33:09Z</dcterms:modified>
</cp:coreProperties>
</file>