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71275F-DCA8-4252-A5AE-28BA29A12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31CFD1F-E2BC-4311-9A2A-1D7172B15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D3B0A5-63AD-4033-B9F4-37AA23746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C1405B-E1C3-4CF0-BBB4-56958DC52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0EF2CD-E709-477B-BD6E-9E97639C3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0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EF4A92-E206-440F-91F8-3F37B64CF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6E44BF1-383C-42D3-B742-D8BF9806F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0127B0-C8DA-4A1F-9C58-70226565D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F55520-5C38-4585-898A-E1F5A83EC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2340C7-4658-4A2A-AB72-8E4AF72E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67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B83ED7A-0609-4A73-9202-F715CF219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D9EBAD6-531C-42B1-B0E8-674526F79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2C2D36-A3FA-4EF6-8A67-ACCE9417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800DF6-38BD-4418-9DE4-02E3A3FC1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54C81D-8B50-40F7-9E4D-EFA5AD89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4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FEB6AE-0962-4C67-A921-405D3CBE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DEBC79-065E-419C-8323-3DCA438CB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0C7838-44DB-4DB1-A4D0-6D5552B55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F91F53-257F-4E0B-BB21-ED2A501A5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B74E87-2A11-4C5B-B8CE-CC67C1E36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02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4AF67A-3924-4022-A4FE-0417165F2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5620CF-8257-4157-8601-0A3D4AE60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F6B830-190C-4B1D-887F-6AE937F16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46B547-22F9-4C1A-8B19-2891973CE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958D71-D09F-47B2-96DA-A39D888D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3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E94BC3-E1D8-4DD1-BB2C-E8ADF0ADB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A42B65-E0C7-44F2-A1C5-2564C9BBA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8CAEA1-BF30-48DE-BFC4-50851C3E0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83D976-F539-4F32-BC0E-95E0C6067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A8D8999-8CB4-468C-BB10-9C9156FC4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9C4899-2568-4AAC-B913-F564DB9D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8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3403FA-0DC5-4A8E-9018-550CEBF0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DF9494-E032-4BBD-9A38-FA64B6D44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1C7FF25-54BC-47A3-9826-C786FED75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7A35773-CCF7-4619-A8BA-206034C27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CD7812E-3D75-497F-9B14-40303396D6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35BD286-1547-4E4B-9F6E-FDA6F914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66BEA1E-9929-465B-A8EA-46E19B3CF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F5C603C-3A18-4A31-A801-E0916ED2B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9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C50E99-ADBE-4739-8375-DBF8B1AE7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8AA01AE-F532-47DA-B68B-1B7BD651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4BDAB27-93F2-4C05-A572-88A9050F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899B79-FF03-432D-81D4-6C6961E60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33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9911CCA-3F04-4760-8A9A-B433672AC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B44794C-A990-4974-B10B-F7BDF701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E3B0CFE-4974-405D-B950-089DDEB8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36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5DF46A-FDE1-46AF-8135-04722E8C0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81B1D9-78BF-41FC-8E2C-BE03D2C36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23B3CC9-C266-4782-95E3-CC68E69DB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D3D742-25A1-459B-872E-70B57AF8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DA26FF-AFDF-4B76-B8C1-B72C72368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65F2C48-2BE0-4FCD-90D1-4E698BD34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47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1BDB77-96B4-445C-BE78-A74C54466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F5D0F70-B692-42A7-8D1F-B8C503049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FE4CF14-3716-4DF0-B459-C73BCF028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EEC26D9-E9B6-4030-AC4F-44E9FA75C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AC4130-0E36-4001-BCFD-023FD021C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B24080-A06C-4EB8-86CB-65A8EC98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1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A46A792-94BF-49A5-9127-90AE4C46E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A4BEC21-004A-4AF9-B66E-F899B28A2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E582DE-A4A2-4F0B-ACCB-F86B10D19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9CB4F-EF23-4B06-AAC5-ABB0BA9FA89F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5E18AD-ED2D-43AF-9916-73B438A1C1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21B2BC-9979-4511-B5C8-535DAC654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838F5-8C25-47F0-94AC-119BDCA6C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03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AD920E-D6C7-4F35-9219-CE7399E1E5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Class 1 Maths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Thursday 4</a:t>
            </a:r>
            <a:r>
              <a:rPr lang="en-GB" baseline="30000" dirty="0">
                <a:latin typeface="Comic Sans MS" pitchFamily="66" charset="0"/>
              </a:rPr>
              <a:t>th</a:t>
            </a:r>
            <a:r>
              <a:rPr lang="en-GB" dirty="0">
                <a:latin typeface="Comic Sans MS" pitchFamily="66" charset="0"/>
              </a:rPr>
              <a:t> February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ADEABF7-73B6-477A-B8E5-080D7EACB0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7200" dirty="0">
                <a:latin typeface="Comic Sans MS" pitchFamily="66" charset="0"/>
              </a:rPr>
              <a:t>I spy</a:t>
            </a:r>
          </a:p>
        </p:txBody>
      </p:sp>
    </p:spTree>
    <p:extLst>
      <p:ext uri="{BB962C8B-B14F-4D97-AF65-F5344CB8AC3E}">
        <p14:creationId xmlns:p14="http://schemas.microsoft.com/office/powerpoint/2010/main" val="35997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Groups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556792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1785" y="1844825"/>
            <a:ext cx="1663551" cy="1663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874" y="3173225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144" y="3501008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https://tse4.mm.bing.net/th?id=OIP.a2GKn0jHsg4fT69oIRhaxgHaIs&amp;pid=Api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32656"/>
            <a:ext cx="1574250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tse4.mm.bing.net/th?id=OIP.a2GKn0jHsg4fT69oIRhaxgHaIs&amp;pid=Api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1766780"/>
            <a:ext cx="1574250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tse4.mm.bing.net/th?id=OIP.a2GKn0jHsg4fT69oIRhaxgHaIs&amp;pid=Api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571" y="3173225"/>
            <a:ext cx="1574250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clker.com/cliparts/a/7/n/G/p/e/goldfish-h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5457011"/>
            <a:ext cx="109330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://www.clker.com/cliparts/a/7/n/G/p/e/goldfish-h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722" y="5490159"/>
            <a:ext cx="109330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www.clker.com/cliparts/a/7/n/G/p/e/goldfish-h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023" y="5457011"/>
            <a:ext cx="109330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http://www.clker.com/cliparts/a/7/n/G/p/e/goldfish-h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331" y="5423863"/>
            <a:ext cx="109330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ttp://www.clker.com/cliparts/a/7/n/G/p/e/goldfish-h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5421306"/>
            <a:ext cx="109330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4DF0E72-EC2B-433E-A8A6-9F45BBE679C0}"/>
              </a:ext>
            </a:extLst>
          </p:cNvPr>
          <p:cNvSpPr txBox="1"/>
          <p:nvPr/>
        </p:nvSpPr>
        <p:spPr>
          <a:xfrm>
            <a:off x="1073426" y="1690688"/>
            <a:ext cx="13252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I spy a group of 3. I spy a group of 4. What am I looking at?</a:t>
            </a:r>
          </a:p>
        </p:txBody>
      </p:sp>
    </p:spTree>
    <p:extLst>
      <p:ext uri="{BB962C8B-B14F-4D97-AF65-F5344CB8AC3E}">
        <p14:creationId xmlns:p14="http://schemas.microsoft.com/office/powerpoint/2010/main" val="407793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08CE0D-CC6A-486A-9A24-96A1FA4BB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597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Comic Sans MS" pitchFamily="66" charset="0"/>
              </a:rPr>
              <a:t>How many are there altogether?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1FE3AA7A-9AFD-4674-AC27-27229CC3EE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2116" y="1116769"/>
            <a:ext cx="4006035" cy="33615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476D296-DF18-4309-8F90-695BD6F38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7671" y="665080"/>
            <a:ext cx="2990850" cy="3581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191CB80-2C18-4DB2-BA4C-B41E17A1455E}"/>
              </a:ext>
            </a:extLst>
          </p:cNvPr>
          <p:cNvSpPr txBox="1"/>
          <p:nvPr/>
        </p:nvSpPr>
        <p:spPr>
          <a:xfrm>
            <a:off x="5638800" y="297511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CFE5751-FBBC-478D-A614-C85EFEC7C49E}"/>
              </a:ext>
            </a:extLst>
          </p:cNvPr>
          <p:cNvSpPr txBox="1"/>
          <p:nvPr/>
        </p:nvSpPr>
        <p:spPr>
          <a:xfrm>
            <a:off x="1420222" y="5167576"/>
            <a:ext cx="7702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We are going to use a part, part whole model to represent the number of dogs and cats and find out how many we animals have altogether.</a:t>
            </a:r>
          </a:p>
        </p:txBody>
      </p:sp>
    </p:spTree>
    <p:extLst>
      <p:ext uri="{BB962C8B-B14F-4D97-AF65-F5344CB8AC3E}">
        <p14:creationId xmlns:p14="http://schemas.microsoft.com/office/powerpoint/2010/main" val="233576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Part </a:t>
            </a:r>
            <a:r>
              <a:rPr lang="en-GB" dirty="0" err="1" smtClean="0">
                <a:latin typeface="Comic Sans MS" pitchFamily="66" charset="0"/>
              </a:rPr>
              <a:t>part</a:t>
            </a:r>
            <a:r>
              <a:rPr lang="en-GB" dirty="0" smtClean="0">
                <a:latin typeface="Comic Sans MS" pitchFamily="66" charset="0"/>
              </a:rPr>
              <a:t> whole model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082" y="2620703"/>
            <a:ext cx="5733835" cy="283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8489" y="1635617"/>
            <a:ext cx="251138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This is a part </a:t>
            </a:r>
            <a:r>
              <a:rPr lang="en-GB" sz="1600" dirty="0" err="1" smtClean="0">
                <a:latin typeface="Comic Sans MS" pitchFamily="66" charset="0"/>
              </a:rPr>
              <a:t>part</a:t>
            </a:r>
            <a:r>
              <a:rPr lang="en-GB" sz="1600" dirty="0" smtClean="0">
                <a:latin typeface="Comic Sans MS" pitchFamily="66" charset="0"/>
              </a:rPr>
              <a:t> whole model. It helps us see how we can split numbers up into parts.</a:t>
            </a:r>
          </a:p>
          <a:p>
            <a:endParaRPr lang="en-GB" sz="1600" dirty="0">
              <a:latin typeface="Comic Sans MS" pitchFamily="66" charset="0"/>
            </a:endParaRPr>
          </a:p>
          <a:p>
            <a:r>
              <a:rPr lang="en-GB" sz="1600" dirty="0" smtClean="0">
                <a:latin typeface="Comic Sans MS" pitchFamily="66" charset="0"/>
              </a:rPr>
              <a:t>For example if Poppy had two sweets and Flo had two sweets, we could represent these on the model as two dots in each of the bottom circles (the parts).</a:t>
            </a:r>
          </a:p>
          <a:p>
            <a:endParaRPr lang="en-GB" sz="1600" dirty="0">
              <a:latin typeface="Comic Sans MS" pitchFamily="66" charset="0"/>
            </a:endParaRPr>
          </a:p>
          <a:p>
            <a:r>
              <a:rPr lang="en-GB" sz="1600" dirty="0" smtClean="0">
                <a:latin typeface="Comic Sans MS" pitchFamily="66" charset="0"/>
              </a:rPr>
              <a:t>We could then find out how many sweets they have altogether by counting them all (the whole).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5" name="Flowchart: Connector 4"/>
          <p:cNvSpPr/>
          <p:nvPr/>
        </p:nvSpPr>
        <p:spPr>
          <a:xfrm>
            <a:off x="3709652" y="4526388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lowchart: Connector 6"/>
          <p:cNvSpPr/>
          <p:nvPr/>
        </p:nvSpPr>
        <p:spPr>
          <a:xfrm>
            <a:off x="4112117" y="44958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owchart: Connector 7"/>
          <p:cNvSpPr/>
          <p:nvPr/>
        </p:nvSpPr>
        <p:spPr>
          <a:xfrm>
            <a:off x="4840309" y="456878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Connector 8"/>
          <p:cNvSpPr/>
          <p:nvPr/>
        </p:nvSpPr>
        <p:spPr>
          <a:xfrm>
            <a:off x="5265312" y="4502239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Connector 9"/>
          <p:cNvSpPr/>
          <p:nvPr/>
        </p:nvSpPr>
        <p:spPr>
          <a:xfrm>
            <a:off x="4226417" y="3146202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Connector 10"/>
          <p:cNvSpPr/>
          <p:nvPr/>
        </p:nvSpPr>
        <p:spPr>
          <a:xfrm>
            <a:off x="4608489" y="2909016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Connector 11"/>
          <p:cNvSpPr/>
          <p:nvPr/>
        </p:nvSpPr>
        <p:spPr>
          <a:xfrm>
            <a:off x="4302617" y="2794716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Connector 12"/>
          <p:cNvSpPr/>
          <p:nvPr/>
        </p:nvSpPr>
        <p:spPr>
          <a:xfrm>
            <a:off x="4582731" y="3355483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309870" y="5447763"/>
            <a:ext cx="916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Poppy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68909" y="544776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Flo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93912" y="2909016"/>
            <a:ext cx="1885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whole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975797" y="4365938"/>
            <a:ext cx="140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part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34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" y="412123"/>
            <a:ext cx="1590007" cy="3861895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Comic Sans MS" pitchFamily="66" charset="0"/>
              </a:rPr>
              <a:t>We are going to represent the dogs and cats using blue dots. How many dots do  we need to represent the dogs?</a:t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>
                <a:latin typeface="Comic Sans MS" pitchFamily="66" charset="0"/>
              </a:rPr>
              <a:t>How many </a:t>
            </a:r>
            <a:r>
              <a:rPr lang="en-GB" sz="1800" dirty="0" smtClean="0">
                <a:latin typeface="Comic Sans MS" pitchFamily="66" charset="0"/>
              </a:rPr>
              <a:t>  to </a:t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>represent </a:t>
            </a:r>
            <a:r>
              <a:rPr lang="en-GB" sz="1800" dirty="0">
                <a:latin typeface="Comic Sans MS" pitchFamily="66" charset="0"/>
              </a:rPr>
              <a:t>the cats?</a:t>
            </a: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116" y="1745667"/>
            <a:ext cx="7495497" cy="3702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lowchart: Connector 3"/>
          <p:cNvSpPr/>
          <p:nvPr/>
        </p:nvSpPr>
        <p:spPr>
          <a:xfrm>
            <a:off x="1957588" y="4018208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417" y="4151782"/>
            <a:ext cx="2444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lowchart: Connector 6"/>
          <p:cNvSpPr/>
          <p:nvPr/>
        </p:nvSpPr>
        <p:spPr>
          <a:xfrm>
            <a:off x="1957588" y="4429527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owchart: Connector 7"/>
          <p:cNvSpPr/>
          <p:nvPr/>
        </p:nvSpPr>
        <p:spPr>
          <a:xfrm>
            <a:off x="2353054" y="4658127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Connector 8"/>
          <p:cNvSpPr/>
          <p:nvPr/>
        </p:nvSpPr>
        <p:spPr>
          <a:xfrm>
            <a:off x="3887272" y="4041662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Connector 9"/>
          <p:cNvSpPr/>
          <p:nvPr/>
        </p:nvSpPr>
        <p:spPr>
          <a:xfrm>
            <a:off x="3552422" y="4399208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Connector 10"/>
          <p:cNvSpPr/>
          <p:nvPr/>
        </p:nvSpPr>
        <p:spPr>
          <a:xfrm>
            <a:off x="3985473" y="4658127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Connector 11"/>
          <p:cNvSpPr/>
          <p:nvPr/>
        </p:nvSpPr>
        <p:spPr>
          <a:xfrm>
            <a:off x="2856962" y="2071351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Connector 12"/>
          <p:cNvSpPr/>
          <p:nvPr/>
        </p:nvSpPr>
        <p:spPr>
          <a:xfrm>
            <a:off x="3281428" y="2071351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lowchart: Connector 13"/>
          <p:cNvSpPr/>
          <p:nvPr/>
        </p:nvSpPr>
        <p:spPr>
          <a:xfrm>
            <a:off x="2576287" y="2299951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Connector 14"/>
          <p:cNvSpPr/>
          <p:nvPr/>
        </p:nvSpPr>
        <p:spPr>
          <a:xfrm>
            <a:off x="3167128" y="2414251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lowchart: Connector 15"/>
          <p:cNvSpPr/>
          <p:nvPr/>
        </p:nvSpPr>
        <p:spPr>
          <a:xfrm>
            <a:off x="2814568" y="2525331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Connector 16"/>
          <p:cNvSpPr/>
          <p:nvPr/>
        </p:nvSpPr>
        <p:spPr>
          <a:xfrm>
            <a:off x="3395728" y="2614946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Connector 17"/>
          <p:cNvSpPr/>
          <p:nvPr/>
        </p:nvSpPr>
        <p:spPr>
          <a:xfrm>
            <a:off x="3023313" y="2843546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834907" y="734096"/>
            <a:ext cx="31424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r>
              <a:rPr lang="en-GB" dirty="0" smtClean="0">
                <a:latin typeface="Comic Sans MS" pitchFamily="66" charset="0"/>
              </a:rPr>
              <a:t>We can now see that four is a part and three is a part.</a:t>
            </a:r>
          </a:p>
          <a:p>
            <a:r>
              <a:rPr lang="en-GB" dirty="0" smtClean="0">
                <a:latin typeface="Comic Sans MS" pitchFamily="66" charset="0"/>
              </a:rPr>
              <a:t>How many is the whole?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The whole is 7. There are seven cats and dogs altogether.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49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Your turn</a:t>
            </a:r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>
                <a:latin typeface="Comic Sans MS" pitchFamily="66" charset="0"/>
              </a:rPr>
              <a:t>Now it is your turn. </a:t>
            </a:r>
            <a:r>
              <a:rPr lang="en-GB" sz="1800" dirty="0">
                <a:latin typeface="Comic Sans MS" pitchFamily="66" charset="0"/>
              </a:rPr>
              <a:t> </a:t>
            </a:r>
            <a:r>
              <a:rPr lang="en-GB" sz="1800" dirty="0" smtClean="0">
                <a:latin typeface="Comic Sans MS" pitchFamily="66" charset="0"/>
              </a:rPr>
              <a:t>Can you complete the part </a:t>
            </a:r>
            <a:r>
              <a:rPr lang="en-GB" sz="1800" dirty="0" err="1" smtClean="0">
                <a:latin typeface="Comic Sans MS" pitchFamily="66" charset="0"/>
              </a:rPr>
              <a:t>part</a:t>
            </a:r>
            <a:r>
              <a:rPr lang="en-GB" sz="1800" dirty="0" smtClean="0">
                <a:latin typeface="Comic Sans MS" pitchFamily="66" charset="0"/>
              </a:rPr>
              <a:t> whole model to show me how many goldfish and cats there are altogether. Remember, the cats are a part and the goldfish are a part.</a:t>
            </a:r>
          </a:p>
          <a:p>
            <a:pPr marL="0" indent="0"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mic Sans MS" pitchFamily="66" charset="0"/>
              </a:rPr>
              <a:t>Send me your results on Class Dojo!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015" y="2576046"/>
            <a:ext cx="9339217" cy="4281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8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254</Words>
  <Application>Microsoft Office PowerPoint</Application>
  <PresentationFormat>Custom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Class 1 Maths Thursday 4th February 2021</vt:lpstr>
      <vt:lpstr>Groups</vt:lpstr>
      <vt:lpstr>How many are there altogether?</vt:lpstr>
      <vt:lpstr>Part part whole model</vt:lpstr>
      <vt:lpstr>We are going to represent the dogs and cats using blue dots. How many dots do  we need to represent the dogs? How many   to  represent the cats? </vt:lpstr>
      <vt:lpstr>Your turn…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Pearce</dc:creator>
  <cp:lastModifiedBy>Emma</cp:lastModifiedBy>
  <cp:revision>8</cp:revision>
  <dcterms:created xsi:type="dcterms:W3CDTF">2021-01-28T14:53:13Z</dcterms:created>
  <dcterms:modified xsi:type="dcterms:W3CDTF">2021-02-03T20:23:39Z</dcterms:modified>
</cp:coreProperties>
</file>