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Quicksand" panose="020B0604020202020204" charset="0"/>
      <p:regular r:id="rId24"/>
      <p:bold r:id="rId25"/>
    </p:embeddedFont>
    <p:embeddedFont>
      <p:font typeface="Quicksand Light" panose="020B0604020202020204" charset="0"/>
      <p:regular r:id="rId26"/>
      <p:bold r:id="rId27"/>
    </p:embeddedFont>
    <p:embeddedFont>
      <p:font typeface="Roboto Mono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ncce.io/pg3b-5-s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ncce.io/ogl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ncce.io/pg3b-5-a2-ca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thumb-up-hand-like-confirm-go-top-307176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error-www-internet-calculator-102075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5eb07e6303_3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5eb07e6303_3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Last updated: 01-07-20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This resource is available online at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ncce.io/pg3b-5-s</a:t>
            </a: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. Resources are updated regularly — please check that you are using the latest version.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This resource is licensed under the Open Government Licence, version 3. For more information on this licence, see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4"/>
              </a:rPr>
              <a:t>ncce.io/ogl</a:t>
            </a: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10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2eacd243e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2eacd243e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Screenshot from Scratch 3.0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2eacd243e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2eacd243e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Screenshot from Scratch 3.0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2eacd243e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2eacd243e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Screenshot from Scratch 3.0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52eacd243e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52eacd243e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Screenshot from Scratch 3.0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2eacd243e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52eacd243e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Screenshot from Scratch 3.0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776d2b2bc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776d2b2bc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Screenshot from Scratch 3.0 project at </a:t>
            </a:r>
            <a:r>
              <a:rPr lang="en-GB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ncce.io/pg3b-5-a2-ca</a:t>
            </a:r>
            <a:endParaRPr sz="1000">
              <a:solidFill>
                <a:srgbClr val="1155CC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776d2b2bc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776d2b2bc1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776d2b2bc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776d2b2bc1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776d2b2bc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776d2b2bc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776d2b2bc1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776d2b2bc1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7e3d9e063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7e3d9e063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7e3d9e063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7e3d9e063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Image source: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https://pixabay.com/vectors/thumb-up-hand-like-confirm-go-top-307176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7e3d9e063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7e3d9e063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e3d9e0630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e3d9e0630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Image: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https://pixabay.com/illustrations/error-www-internet-calculator-102075/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e3d9e0630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e3d9e0630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2eacd243e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2eacd243e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Screenshot from Scratch 3.0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2eacd243e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2eacd243e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Screenshot from Scratch 3.0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2eacd243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2eacd243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Screenshots from Scratch 3.0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2eacd243e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2eacd243e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Screenshot from Scratch 3.0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2eacd243e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2eacd243e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Screenshot from Scratch 3.0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3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8316875" y="4351925"/>
            <a:ext cx="564300" cy="46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l="14223" t="14372" r="15015" b="14825"/>
          <a:stretch/>
        </p:blipFill>
        <p:spPr>
          <a:xfrm>
            <a:off x="8255175" y="4304125"/>
            <a:ext cx="694023" cy="6940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s / Questions / Lists">
  <p:cSld name="TITLE_4_1_1_1_2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and text under (with heading)">
  <p:cSld name="TITLE_4_1_1_2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1200" cy="309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2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and text under (no heading)">
  <p:cSld name="TITLE_4_1_1_1_4_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10900" y="472000"/>
            <a:ext cx="8521200" cy="379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310900" y="4282175"/>
            <a:ext cx="85212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(no text under)">
  <p:cSld name="TITLE_4_1_1_1_3_2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1200" cy="381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7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r Images side by side">
  <p:cSld name="TITLE_4_1_1_1_3_1_1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text">
  <p:cSld name="TITLE_4_1_1_1_1_1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45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ubTitle" idx="1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1155CC">
            <a:alpha val="559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2725"/>
            <a:ext cx="9144000" cy="30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15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1500" cy="3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  <a:defRPr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196">
          <p15:clr>
            <a:srgbClr val="EA4335"/>
          </p15:clr>
        </p15:guide>
        <p15:guide id="2" orient="horz" pos="196">
          <p15:clr>
            <a:srgbClr val="EA4335"/>
          </p15:clr>
        </p15:guide>
        <p15:guide id="3" orient="horz" pos="641">
          <p15:clr>
            <a:srgbClr val="EA4335"/>
          </p15:clr>
        </p15:guide>
        <p15:guide id="4" pos="2776">
          <p15:clr>
            <a:srgbClr val="EA4335"/>
          </p15:clr>
        </p15:guide>
        <p15:guide id="5" orient="horz" pos="812">
          <p15:clr>
            <a:srgbClr val="EA4335"/>
          </p15:clr>
        </p15:guide>
        <p15:guide id="6" pos="2984">
          <p15:clr>
            <a:srgbClr val="EA4335"/>
          </p15:clr>
        </p15:guide>
        <p15:guide id="7" pos="5564">
          <p15:clr>
            <a:srgbClr val="EA4335"/>
          </p15:clr>
        </p15:guide>
        <p15:guide id="8" orient="horz" pos="2592">
          <p15:clr>
            <a:srgbClr val="EA4335"/>
          </p15:clr>
        </p15:guide>
        <p15:guide id="9" pos="2448">
          <p15:clr>
            <a:srgbClr val="EA4335"/>
          </p15:clr>
        </p15:guide>
        <p15:guide id="10" pos="3312">
          <p15:clr>
            <a:srgbClr val="EA4335"/>
          </p15:clr>
        </p15:guide>
        <p15:guide id="11" orient="horz" pos="304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Dik_l9h-YYjRYV7SZcvVuF6V4lJsQg41R2SqRtNepZo/cop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ncce.io/pg3b-5-a2-c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hyperlink" Target="http://ncce.io/pg3b-5-a2-ca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cce.io/pg3b-5-a1-c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Lesson 5: Debugging movement</a:t>
            </a:r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494985"/>
                </a:solidFill>
              </a:rPr>
              <a:t>Programming </a:t>
            </a:r>
            <a:r>
              <a:rPr lang="en-GB" dirty="0">
                <a:solidFill>
                  <a:srgbClr val="494985"/>
                </a:solidFill>
              </a:rPr>
              <a:t>– Events and actions in programs</a:t>
            </a:r>
            <a:endParaRPr dirty="0">
              <a:solidFill>
                <a:srgbClr val="494985"/>
              </a:solidFill>
            </a:endParaRPr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Save a copy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8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do you need to do?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Add a block?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Change a block?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Remove a block?</a:t>
            </a:r>
            <a:endParaRPr/>
          </a:p>
        </p:txBody>
      </p:sp>
      <p:sp>
        <p:nvSpPr>
          <p:cNvPr id="155" name="Google Shape;155;p18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When left arrow key pressed — how to fix it </a:t>
            </a:r>
            <a:endParaRPr/>
          </a:p>
        </p:txBody>
      </p:sp>
      <p:sp>
        <p:nvSpPr>
          <p:cNvPr id="156" name="Google Shape;156;p18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sp>
        <p:nvSpPr>
          <p:cNvPr id="157" name="Google Shape;157;p18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  <p:pic>
        <p:nvPicPr>
          <p:cNvPr id="158" name="Google Shape;158;p18"/>
          <p:cNvPicPr preferRelativeResize="0"/>
          <p:nvPr/>
        </p:nvPicPr>
        <p:blipFill rotWithShape="1">
          <a:blip r:embed="rId3">
            <a:alphaModFix/>
          </a:blip>
          <a:srcRect r="31875" b="43547"/>
          <a:stretch/>
        </p:blipFill>
        <p:spPr>
          <a:xfrm>
            <a:off x="5269988" y="1289300"/>
            <a:ext cx="3019225" cy="191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 txBox="1">
            <a:spLocks noGrp="1"/>
          </p:cNvSpPr>
          <p:nvPr>
            <p:ph type="body" idx="1"/>
          </p:nvPr>
        </p:nvSpPr>
        <p:spPr>
          <a:xfrm>
            <a:off x="310900" y="1170125"/>
            <a:ext cx="44256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Change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point in direction 90</a:t>
            </a:r>
            <a:r>
              <a:rPr lang="en-GB"/>
              <a:t> to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point in direction -90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64" name="Google Shape;164;p19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When left arrow key pressed — how to fix it </a:t>
            </a:r>
            <a:endParaRPr/>
          </a:p>
        </p:txBody>
      </p:sp>
      <p:sp>
        <p:nvSpPr>
          <p:cNvPr id="165" name="Google Shape;165;p19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sp>
        <p:nvSpPr>
          <p:cNvPr id="166" name="Google Shape;166;p19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  <p:pic>
        <p:nvPicPr>
          <p:cNvPr id="167" name="Google Shape;167;p19"/>
          <p:cNvPicPr preferRelativeResize="0"/>
          <p:nvPr/>
        </p:nvPicPr>
        <p:blipFill rotWithShape="1">
          <a:blip r:embed="rId3">
            <a:alphaModFix/>
          </a:blip>
          <a:srcRect r="31875" b="43547"/>
          <a:stretch/>
        </p:blipFill>
        <p:spPr>
          <a:xfrm>
            <a:off x="5269988" y="1289300"/>
            <a:ext cx="3019225" cy="1915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9"/>
          <p:cNvSpPr/>
          <p:nvPr/>
        </p:nvSpPr>
        <p:spPr>
          <a:xfrm>
            <a:off x="6574225" y="2000125"/>
            <a:ext cx="808800" cy="5628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>
            <a:spLocks noGrp="1"/>
          </p:cNvSpPr>
          <p:nvPr>
            <p:ph type="body" idx="2"/>
          </p:nvPr>
        </p:nvSpPr>
        <p:spPr>
          <a:xfrm>
            <a:off x="4736600" y="1598550"/>
            <a:ext cx="4096500" cy="28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When the up arrow key is pressed, the sprite should point upwards and move 10 steps.</a:t>
            </a:r>
            <a:endParaRPr/>
          </a:p>
        </p:txBody>
      </p:sp>
      <p:sp>
        <p:nvSpPr>
          <p:cNvPr id="174" name="Google Shape;174;p20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When up arrow key pressed — what’s the problem?</a:t>
            </a:r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body" idx="2"/>
          </p:nvPr>
        </p:nvSpPr>
        <p:spPr>
          <a:xfrm>
            <a:off x="955250" y="3738148"/>
            <a:ext cx="3452100" cy="664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FFFF"/>
                </a:solidFill>
              </a:rPr>
              <a:t>The sprite moves down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7" name="Google Shape;177;p20"/>
          <p:cNvSpPr/>
          <p:nvPr/>
        </p:nvSpPr>
        <p:spPr>
          <a:xfrm>
            <a:off x="310900" y="1700850"/>
            <a:ext cx="459900" cy="4599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</a:t>
            </a:r>
            <a:endParaRPr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8" name="Google Shape;178;p20"/>
          <p:cNvSpPr/>
          <p:nvPr/>
        </p:nvSpPr>
        <p:spPr>
          <a:xfrm>
            <a:off x="310900" y="2765427"/>
            <a:ext cx="459900" cy="459900"/>
          </a:xfrm>
          <a:prstGeom prst="ellipse">
            <a:avLst/>
          </a:prstGeom>
          <a:solidFill>
            <a:srgbClr val="5B5B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</a:t>
            </a:r>
            <a:endParaRPr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9" name="Google Shape;179;p20"/>
          <p:cNvSpPr/>
          <p:nvPr/>
        </p:nvSpPr>
        <p:spPr>
          <a:xfrm>
            <a:off x="310900" y="3840448"/>
            <a:ext cx="459900" cy="4599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</a:t>
            </a:r>
            <a:endParaRPr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0" name="Google Shape;180;p20"/>
          <p:cNvSpPr txBox="1">
            <a:spLocks noGrp="1"/>
          </p:cNvSpPr>
          <p:nvPr>
            <p:ph type="body" idx="2"/>
          </p:nvPr>
        </p:nvSpPr>
        <p:spPr>
          <a:xfrm>
            <a:off x="955250" y="1598550"/>
            <a:ext cx="3452100" cy="664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FFFF"/>
                </a:solidFill>
              </a:rPr>
              <a:t>The sprite moves right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1" name="Google Shape;181;p20"/>
          <p:cNvSpPr txBox="1">
            <a:spLocks noGrp="1"/>
          </p:cNvSpPr>
          <p:nvPr>
            <p:ph type="body" idx="2"/>
          </p:nvPr>
        </p:nvSpPr>
        <p:spPr>
          <a:xfrm>
            <a:off x="955250" y="2663125"/>
            <a:ext cx="3452100" cy="664500"/>
          </a:xfrm>
          <a:prstGeom prst="rect">
            <a:avLst/>
          </a:prstGeom>
          <a:solidFill>
            <a:srgbClr val="5B5BA5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FFFF"/>
                </a:solidFill>
              </a:rPr>
              <a:t>The sprite does not move</a:t>
            </a:r>
            <a:endParaRPr sz="1500">
              <a:solidFill>
                <a:srgbClr val="FFFFFF"/>
              </a:solidFill>
            </a:endParaRPr>
          </a:p>
        </p:txBody>
      </p:sp>
      <p:sp>
        <p:nvSpPr>
          <p:cNvPr id="182" name="Google Shape;182;p20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  <p:pic>
        <p:nvPicPr>
          <p:cNvPr id="183" name="Google Shape;183;p20"/>
          <p:cNvPicPr preferRelativeResize="0"/>
          <p:nvPr/>
        </p:nvPicPr>
        <p:blipFill rotWithShape="1">
          <a:blip r:embed="rId3">
            <a:alphaModFix/>
          </a:blip>
          <a:srcRect r="32272" b="47454"/>
          <a:stretch/>
        </p:blipFill>
        <p:spPr>
          <a:xfrm>
            <a:off x="5284038" y="2813325"/>
            <a:ext cx="3001626" cy="138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"/>
          <p:cNvSpPr txBox="1">
            <a:spLocks noGrp="1"/>
          </p:cNvSpPr>
          <p:nvPr>
            <p:ph type="body" idx="2"/>
          </p:nvPr>
        </p:nvSpPr>
        <p:spPr>
          <a:xfrm>
            <a:off x="4736600" y="1598550"/>
            <a:ext cx="4096500" cy="28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Can you fix it in your project?</a:t>
            </a:r>
            <a:endParaRPr/>
          </a:p>
        </p:txBody>
      </p:sp>
      <p:sp>
        <p:nvSpPr>
          <p:cNvPr id="189" name="Google Shape;189;p21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When up arrow key pressed — what’s the problem?</a:t>
            </a:r>
            <a:endParaRPr/>
          </a:p>
        </p:txBody>
      </p:sp>
      <p:sp>
        <p:nvSpPr>
          <p:cNvPr id="190" name="Google Shape;190;p21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sp>
        <p:nvSpPr>
          <p:cNvPr id="191" name="Google Shape;191;p21"/>
          <p:cNvSpPr txBox="1">
            <a:spLocks noGrp="1"/>
          </p:cNvSpPr>
          <p:nvPr>
            <p:ph type="body" idx="2"/>
          </p:nvPr>
        </p:nvSpPr>
        <p:spPr>
          <a:xfrm>
            <a:off x="955250" y="3738148"/>
            <a:ext cx="3452100" cy="664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FFFF"/>
                </a:solidFill>
              </a:rPr>
              <a:t>The sprite moves down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2" name="Google Shape;192;p21"/>
          <p:cNvSpPr/>
          <p:nvPr/>
        </p:nvSpPr>
        <p:spPr>
          <a:xfrm>
            <a:off x="310900" y="1700850"/>
            <a:ext cx="459900" cy="4599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</a:t>
            </a:r>
            <a:endParaRPr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3" name="Google Shape;193;p21"/>
          <p:cNvSpPr/>
          <p:nvPr/>
        </p:nvSpPr>
        <p:spPr>
          <a:xfrm>
            <a:off x="310900" y="2765427"/>
            <a:ext cx="459900" cy="4599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</a:t>
            </a:r>
            <a:endParaRPr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4" name="Google Shape;194;p21"/>
          <p:cNvSpPr/>
          <p:nvPr/>
        </p:nvSpPr>
        <p:spPr>
          <a:xfrm>
            <a:off x="310900" y="3840448"/>
            <a:ext cx="459900" cy="4599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</a:t>
            </a:r>
            <a:endParaRPr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5" name="Google Shape;195;p21"/>
          <p:cNvSpPr txBox="1">
            <a:spLocks noGrp="1"/>
          </p:cNvSpPr>
          <p:nvPr>
            <p:ph type="body" idx="2"/>
          </p:nvPr>
        </p:nvSpPr>
        <p:spPr>
          <a:xfrm>
            <a:off x="955250" y="1598550"/>
            <a:ext cx="3452100" cy="664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FFFF"/>
                </a:solidFill>
              </a:rPr>
              <a:t>The sprite moves right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6" name="Google Shape;196;p21"/>
          <p:cNvSpPr txBox="1">
            <a:spLocks noGrp="1"/>
          </p:cNvSpPr>
          <p:nvPr>
            <p:ph type="body" idx="2"/>
          </p:nvPr>
        </p:nvSpPr>
        <p:spPr>
          <a:xfrm>
            <a:off x="955250" y="2663125"/>
            <a:ext cx="3452100" cy="664500"/>
          </a:xfrm>
          <a:prstGeom prst="rect">
            <a:avLst/>
          </a:prstGeom>
          <a:solidFill>
            <a:srgbClr val="6AA84F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FFFF"/>
                </a:solidFill>
              </a:rPr>
              <a:t>The sprite does not move</a:t>
            </a:r>
            <a:endParaRPr sz="1500">
              <a:solidFill>
                <a:srgbClr val="FFFFFF"/>
              </a:solidFill>
            </a:endParaRPr>
          </a:p>
        </p:txBody>
      </p:sp>
      <p:sp>
        <p:nvSpPr>
          <p:cNvPr id="197" name="Google Shape;197;p21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  <p:pic>
        <p:nvPicPr>
          <p:cNvPr id="198" name="Google Shape;198;p21"/>
          <p:cNvPicPr preferRelativeResize="0"/>
          <p:nvPr/>
        </p:nvPicPr>
        <p:blipFill rotWithShape="1">
          <a:blip r:embed="rId3">
            <a:alphaModFix/>
          </a:blip>
          <a:srcRect r="32272" b="47454"/>
          <a:stretch/>
        </p:blipFill>
        <p:spPr>
          <a:xfrm>
            <a:off x="5284038" y="2813325"/>
            <a:ext cx="3001626" cy="138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2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Write down the problem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Write down how to fix it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Fix it in the project</a:t>
            </a:r>
            <a:endParaRPr/>
          </a:p>
        </p:txBody>
      </p:sp>
      <p:sp>
        <p:nvSpPr>
          <p:cNvPr id="204" name="Google Shape;204;p22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Now debug the other errors on your worksheet</a:t>
            </a:r>
            <a:endParaRPr/>
          </a:p>
        </p:txBody>
      </p:sp>
      <p:sp>
        <p:nvSpPr>
          <p:cNvPr id="205" name="Google Shape;205;p22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sp>
        <p:nvSpPr>
          <p:cNvPr id="206" name="Google Shape;206;p22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  <p:pic>
        <p:nvPicPr>
          <p:cNvPr id="207" name="Google Shape;207;p22"/>
          <p:cNvPicPr preferRelativeResize="0"/>
          <p:nvPr/>
        </p:nvPicPr>
        <p:blipFill rotWithShape="1">
          <a:blip r:embed="rId3">
            <a:alphaModFix/>
          </a:blip>
          <a:srcRect r="31861" b="38976"/>
          <a:stretch/>
        </p:blipFill>
        <p:spPr>
          <a:xfrm>
            <a:off x="4966575" y="1289300"/>
            <a:ext cx="2212950" cy="3138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3"/>
          <p:cNvSpPr txBox="1">
            <a:spLocks noGrp="1"/>
          </p:cNvSpPr>
          <p:nvPr>
            <p:ph type="body" idx="1"/>
          </p:nvPr>
        </p:nvSpPr>
        <p:spPr>
          <a:xfrm>
            <a:off x="310900" y="1170125"/>
            <a:ext cx="8521200" cy="10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There are four bugs in this program. Can you find them?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ncce.io/pg3b-5-a2-ca</a:t>
            </a:r>
            <a:endParaRPr/>
          </a:p>
        </p:txBody>
      </p:sp>
      <p:sp>
        <p:nvSpPr>
          <p:cNvPr id="213" name="Google Shape;213;p23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Find the bugs</a:t>
            </a:r>
            <a:endParaRPr/>
          </a:p>
        </p:txBody>
      </p:sp>
      <p:sp>
        <p:nvSpPr>
          <p:cNvPr id="214" name="Google Shape;214;p23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sp>
        <p:nvSpPr>
          <p:cNvPr id="215" name="Google Shape;215;p23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pic>
        <p:nvPicPr>
          <p:cNvPr id="216" name="Google Shape;216;p2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2238" y="2322800"/>
            <a:ext cx="5318525" cy="2278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4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The sprite starts in the wrong place in the maze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The line drawn is too thick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There is no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erase all</a:t>
            </a:r>
            <a:r>
              <a:rPr lang="en-GB"/>
              <a:t> block in the setup process, so the sprite draws a line whenever it is moved, and the lines never disappear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The sprite has not been recentred, so the line is drawn from the middle of the pencil, not the point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Can you fix the bugs?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22" name="Google Shape;222;p24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Bugs in this project</a:t>
            </a:r>
            <a:endParaRPr/>
          </a:p>
        </p:txBody>
      </p:sp>
      <p:sp>
        <p:nvSpPr>
          <p:cNvPr id="223" name="Google Shape;223;p24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  <p:sp>
        <p:nvSpPr>
          <p:cNvPr id="224" name="Google Shape;224;p24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5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 the design below to modify the program.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Start the pencil at x: -150, y: 150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Clear all lines on the screen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Centre the sprite on the tip of the pencil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Select pen size 1, 2, 3, 4, or 5 by using those keys on the keyboard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Save your project.</a:t>
            </a:r>
            <a:endParaRPr/>
          </a:p>
        </p:txBody>
      </p:sp>
      <p:sp>
        <p:nvSpPr>
          <p:cNvPr id="230" name="Google Shape;230;p25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Modifying a program using a design</a:t>
            </a:r>
            <a:endParaRPr/>
          </a:p>
        </p:txBody>
      </p:sp>
      <p:sp>
        <p:nvSpPr>
          <p:cNvPr id="231" name="Google Shape;231;p25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  <p:sp>
        <p:nvSpPr>
          <p:cNvPr id="232" name="Google Shape;232;p25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3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6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Here are five steps to effective debugging, but they are in the wrong order.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Can you arrange them correctly?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38" name="Google Shape;238;p26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Steps to effective debugging</a:t>
            </a:r>
            <a:endParaRPr/>
          </a:p>
        </p:txBody>
      </p:sp>
      <p:sp>
        <p:nvSpPr>
          <p:cNvPr id="239" name="Google Shape;239;p26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  <p:sp>
        <p:nvSpPr>
          <p:cNvPr id="240" name="Google Shape;240;p26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Plenary</a:t>
            </a:r>
            <a:endParaRPr/>
          </a:p>
        </p:txBody>
      </p:sp>
      <p:sp>
        <p:nvSpPr>
          <p:cNvPr id="241" name="Google Shape;241;p26"/>
          <p:cNvSpPr txBox="1">
            <a:spLocks noGrp="1"/>
          </p:cNvSpPr>
          <p:nvPr>
            <p:ph type="body" idx="2"/>
          </p:nvPr>
        </p:nvSpPr>
        <p:spPr>
          <a:xfrm>
            <a:off x="4736600" y="1170100"/>
            <a:ext cx="4096500" cy="3315300"/>
          </a:xfrm>
          <a:prstGeom prst="rect">
            <a:avLst/>
          </a:prstGeom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Identify the bug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Test the bug fix — does the code now do what it should?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Fix the bug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Test the project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Review the task — what should the project do?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7"/>
          <p:cNvSpPr txBox="1">
            <a:spLocks noGrp="1"/>
          </p:cNvSpPr>
          <p:nvPr>
            <p:ph type="body" idx="2"/>
          </p:nvPr>
        </p:nvSpPr>
        <p:spPr>
          <a:xfrm>
            <a:off x="4736600" y="1170125"/>
            <a:ext cx="4096500" cy="3315300"/>
          </a:xfrm>
          <a:prstGeom prst="rect">
            <a:avLst/>
          </a:prstGeom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Review the task — what should the project do?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Test the project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Identify the bug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Fix the bug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Test the bug fix — does the code now do what it should?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47" name="Google Shape;247;p27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Here are five steps to effective debugging, but they are in the wrong order.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Can you arrange them correctly?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48" name="Google Shape;248;p27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Steps to effective debugging — answer</a:t>
            </a:r>
            <a:endParaRPr/>
          </a:p>
        </p:txBody>
      </p:sp>
      <p:sp>
        <p:nvSpPr>
          <p:cNvPr id="249" name="Google Shape;249;p27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  <p:sp>
        <p:nvSpPr>
          <p:cNvPr id="250" name="Google Shape;250;p27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Plenary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Lesson 5: Debugging movement</a:t>
            </a:r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Objectives</a:t>
            </a:r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To identify and fix bugs in a program</a:t>
            </a:r>
            <a:endParaRPr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 can test a program against a given design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 can match a piece of code to an outcome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 can modify a program using a design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8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  <p:sp>
        <p:nvSpPr>
          <p:cNvPr id="256" name="Google Shape;256;p28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Assessment</a:t>
            </a:r>
            <a:endParaRPr/>
          </a:p>
        </p:txBody>
      </p:sp>
      <p:sp>
        <p:nvSpPr>
          <p:cNvPr id="257" name="Google Shape;257;p28"/>
          <p:cNvSpPr txBox="1"/>
          <p:nvPr/>
        </p:nvSpPr>
        <p:spPr>
          <a:xfrm>
            <a:off x="310900" y="1170124"/>
            <a:ext cx="4096500" cy="3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 can test a program against a given design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 can match a piece of code to an outcome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5B5BA5"/>
              </a:buClr>
              <a:buSzPts val="1800"/>
              <a:buFont typeface="Quicksand"/>
              <a:buChar char="●"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 can modify a program to match a design</a:t>
            </a: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58" name="Google Shape;258;p28"/>
          <p:cNvSpPr txBox="1"/>
          <p:nvPr/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How confident are you? (1–3)</a:t>
            </a:r>
            <a:endParaRPr sz="2400"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59" name="Google Shape;259;p28"/>
          <p:cNvSpPr txBox="1"/>
          <p:nvPr/>
        </p:nvSpPr>
        <p:spPr>
          <a:xfrm>
            <a:off x="6185600" y="1292600"/>
            <a:ext cx="19041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3 – Very confident</a:t>
            </a:r>
            <a:endParaRPr sz="1500"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60" name="Google Shape;260;p28"/>
          <p:cNvSpPr txBox="1"/>
          <p:nvPr/>
        </p:nvSpPr>
        <p:spPr>
          <a:xfrm>
            <a:off x="6185600" y="3414350"/>
            <a:ext cx="19815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1 </a:t>
            </a:r>
            <a:r>
              <a:rPr lang="en-GB"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–</a:t>
            </a:r>
            <a:r>
              <a:rPr lang="en-GB" sz="15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Not confident</a:t>
            </a:r>
            <a:endParaRPr sz="1500"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61" name="Google Shape;2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8224" y="1131670"/>
            <a:ext cx="485775" cy="79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7981799" y="2192558"/>
            <a:ext cx="485775" cy="79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8032624" y="3253433"/>
            <a:ext cx="485775" cy="79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8"/>
          <p:cNvSpPr txBox="1"/>
          <p:nvPr/>
        </p:nvSpPr>
        <p:spPr>
          <a:xfrm>
            <a:off x="6185600" y="2347550"/>
            <a:ext cx="14481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2 </a:t>
            </a:r>
            <a:r>
              <a:rPr lang="en-GB"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–</a:t>
            </a:r>
            <a:r>
              <a:rPr lang="en-GB" sz="15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Unsure </a:t>
            </a:r>
            <a:endParaRPr sz="1500"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9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In this lesson, you... 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Tested your program, debugged it by correcting errors, and then modified your design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70" name="Google Shape;270;p29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Next lesson</a:t>
            </a:r>
            <a:endParaRPr/>
          </a:p>
        </p:txBody>
      </p:sp>
      <p:sp>
        <p:nvSpPr>
          <p:cNvPr id="271" name="Google Shape;271;p29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  <p:sp>
        <p:nvSpPr>
          <p:cNvPr id="272" name="Google Shape;272;p29"/>
          <p:cNvSpPr txBox="1">
            <a:spLocks noGrp="1"/>
          </p:cNvSpPr>
          <p:nvPr>
            <p:ph type="body" idx="2"/>
          </p:nvPr>
        </p:nvSpPr>
        <p:spPr>
          <a:xfrm>
            <a:off x="4736600" y="1170100"/>
            <a:ext cx="42708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Next lesson, you will…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Create, test, and debug your own program to move a character around a maze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73" name="Google Shape;273;p29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Summary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7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do we need to debug?</a:t>
            </a:r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</a:t>
            </a:r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1200" cy="3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When have you made a program and found that it doesn’t work in the way you would like?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Think, pair, share.</a:t>
            </a:r>
            <a:endParaRPr/>
          </a:p>
        </p:txBody>
      </p:sp>
      <p:pic>
        <p:nvPicPr>
          <p:cNvPr id="70" name="Google Shape;7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2010" y="2296075"/>
            <a:ext cx="3278976" cy="227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1200" cy="3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Go to this project: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ncce.io/pg3b-5-a1-ca</a:t>
            </a:r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7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Debugging a project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body" idx="2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When the green flag is clicked, the pencil should move to the centre, the pen colour should be set to blue, and all lines should be erased.</a:t>
            </a:r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When green flag clicked — what’s the problem?</a:t>
            </a: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2"/>
          </p:nvPr>
        </p:nvSpPr>
        <p:spPr>
          <a:xfrm>
            <a:off x="955250" y="3738148"/>
            <a:ext cx="3452100" cy="664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FFFF"/>
                </a:solidFill>
              </a:rPr>
              <a:t>The pen is set to the wrong colour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310900" y="1700850"/>
            <a:ext cx="459900" cy="4599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</a:t>
            </a:r>
            <a:endParaRPr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310900" y="2765427"/>
            <a:ext cx="459900" cy="4599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</a:t>
            </a:r>
            <a:endParaRPr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310900" y="3840448"/>
            <a:ext cx="459900" cy="4599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</a:t>
            </a:r>
            <a:endParaRPr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2"/>
          </p:nvPr>
        </p:nvSpPr>
        <p:spPr>
          <a:xfrm>
            <a:off x="955250" y="1598550"/>
            <a:ext cx="3452100" cy="664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FFFF"/>
                </a:solidFill>
              </a:rPr>
              <a:t>The sprite does not move to the centre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2"/>
          </p:nvPr>
        </p:nvSpPr>
        <p:spPr>
          <a:xfrm>
            <a:off x="955250" y="2663125"/>
            <a:ext cx="3452100" cy="664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FFFF"/>
                </a:solidFill>
              </a:rPr>
              <a:t>The lines are not erased</a:t>
            </a:r>
            <a:endParaRPr sz="1500">
              <a:solidFill>
                <a:srgbClr val="FFFFFF"/>
              </a:solidFill>
            </a:endParaRPr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  <p:pic>
        <p:nvPicPr>
          <p:cNvPr id="93" name="Google Shape;93;p13"/>
          <p:cNvPicPr preferRelativeResize="0"/>
          <p:nvPr/>
        </p:nvPicPr>
        <p:blipFill rotWithShape="1">
          <a:blip r:embed="rId3">
            <a:alphaModFix/>
          </a:blip>
          <a:srcRect r="32267" b="43301"/>
          <a:stretch/>
        </p:blipFill>
        <p:spPr>
          <a:xfrm>
            <a:off x="5488187" y="2615224"/>
            <a:ext cx="2593324" cy="1968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When green flag clicked — what’s the problem?</a:t>
            </a:r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2"/>
          </p:nvPr>
        </p:nvSpPr>
        <p:spPr>
          <a:xfrm>
            <a:off x="955250" y="3738148"/>
            <a:ext cx="3452100" cy="664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FFFF"/>
                </a:solidFill>
              </a:rPr>
              <a:t>The pen is set to the wrong colour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310900" y="1700850"/>
            <a:ext cx="459900" cy="4599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</a:t>
            </a:r>
            <a:endParaRPr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310900" y="2765427"/>
            <a:ext cx="459900" cy="4599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</a:t>
            </a:r>
            <a:endParaRPr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310900" y="3840448"/>
            <a:ext cx="459900" cy="4599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</a:t>
            </a:r>
            <a:endParaRPr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4" name="Google Shape;104;p14"/>
          <p:cNvSpPr txBox="1">
            <a:spLocks noGrp="1"/>
          </p:cNvSpPr>
          <p:nvPr>
            <p:ph type="body" idx="2"/>
          </p:nvPr>
        </p:nvSpPr>
        <p:spPr>
          <a:xfrm>
            <a:off x="955250" y="1598550"/>
            <a:ext cx="3452100" cy="664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FFFF"/>
                </a:solidFill>
              </a:rPr>
              <a:t>The sprite does not move to the centre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5" name="Google Shape;105;p14"/>
          <p:cNvSpPr txBox="1">
            <a:spLocks noGrp="1"/>
          </p:cNvSpPr>
          <p:nvPr>
            <p:ph type="body" idx="2"/>
          </p:nvPr>
        </p:nvSpPr>
        <p:spPr>
          <a:xfrm>
            <a:off x="955250" y="2663125"/>
            <a:ext cx="3452100" cy="664500"/>
          </a:xfrm>
          <a:prstGeom prst="rect">
            <a:avLst/>
          </a:prstGeom>
          <a:solidFill>
            <a:srgbClr val="6AA84F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FFFF"/>
                </a:solidFill>
              </a:rPr>
              <a:t>The lines are not erased</a:t>
            </a:r>
            <a:endParaRPr sz="1500">
              <a:solidFill>
                <a:srgbClr val="FFFFFF"/>
              </a:solidFill>
            </a:endParaRPr>
          </a:p>
        </p:txBody>
      </p:sp>
      <p:sp>
        <p:nvSpPr>
          <p:cNvPr id="106" name="Google Shape;106;p14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body" idx="2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When the green flag is clicked, the pencil should move to the centre, the pen colour should be set to blue, and all lines should be erased.</a:t>
            </a:r>
            <a:endParaRPr/>
          </a:p>
        </p:txBody>
      </p:sp>
      <p:pic>
        <p:nvPicPr>
          <p:cNvPr id="108" name="Google Shape;108;p14"/>
          <p:cNvPicPr preferRelativeResize="0"/>
          <p:nvPr/>
        </p:nvPicPr>
        <p:blipFill rotWithShape="1">
          <a:blip r:embed="rId3">
            <a:alphaModFix/>
          </a:blip>
          <a:srcRect r="32267" b="43301"/>
          <a:stretch/>
        </p:blipFill>
        <p:spPr>
          <a:xfrm>
            <a:off x="5488187" y="2615224"/>
            <a:ext cx="2593324" cy="1968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Add an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erase all</a:t>
            </a:r>
            <a:r>
              <a:rPr lang="en-GB"/>
              <a:t> block.</a:t>
            </a:r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When green flag clicked — how to fix it</a:t>
            </a:r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  <p:pic>
        <p:nvPicPr>
          <p:cNvPr id="117" name="Google Shape;117;p15"/>
          <p:cNvPicPr preferRelativeResize="0"/>
          <p:nvPr/>
        </p:nvPicPr>
        <p:blipFill rotWithShape="1">
          <a:blip r:embed="rId3">
            <a:alphaModFix/>
          </a:blip>
          <a:srcRect r="32267" b="43301"/>
          <a:stretch/>
        </p:blipFill>
        <p:spPr>
          <a:xfrm>
            <a:off x="963838" y="1940563"/>
            <a:ext cx="2790624" cy="211822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5"/>
          <p:cNvSpPr/>
          <p:nvPr/>
        </p:nvSpPr>
        <p:spPr>
          <a:xfrm>
            <a:off x="3818350" y="2784275"/>
            <a:ext cx="1178100" cy="43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9" name="Google Shape;119;p15"/>
          <p:cNvPicPr preferRelativeResize="0"/>
          <p:nvPr/>
        </p:nvPicPr>
        <p:blipFill rotWithShape="1">
          <a:blip r:embed="rId4">
            <a:alphaModFix/>
          </a:blip>
          <a:srcRect r="32009" b="41041"/>
          <a:stretch/>
        </p:blipFill>
        <p:spPr>
          <a:xfrm>
            <a:off x="5256450" y="1483363"/>
            <a:ext cx="3056801" cy="3032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When left arrow key pressed — what’s the problem?</a:t>
            </a:r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body" idx="2"/>
          </p:nvPr>
        </p:nvSpPr>
        <p:spPr>
          <a:xfrm>
            <a:off x="955250" y="3738148"/>
            <a:ext cx="3452100" cy="664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FFFF"/>
                </a:solidFill>
              </a:rPr>
              <a:t>The sprite moves down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7" name="Google Shape;127;p16"/>
          <p:cNvSpPr/>
          <p:nvPr/>
        </p:nvSpPr>
        <p:spPr>
          <a:xfrm>
            <a:off x="310900" y="1700850"/>
            <a:ext cx="459900" cy="4599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</a:t>
            </a:r>
            <a:endParaRPr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310900" y="2765427"/>
            <a:ext cx="459900" cy="4599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</a:t>
            </a:r>
            <a:endParaRPr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9" name="Google Shape;129;p16"/>
          <p:cNvSpPr/>
          <p:nvPr/>
        </p:nvSpPr>
        <p:spPr>
          <a:xfrm>
            <a:off x="310900" y="3840448"/>
            <a:ext cx="459900" cy="4599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</a:t>
            </a:r>
            <a:endParaRPr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30" name="Google Shape;130;p16"/>
          <p:cNvSpPr txBox="1">
            <a:spLocks noGrp="1"/>
          </p:cNvSpPr>
          <p:nvPr>
            <p:ph type="body" idx="2"/>
          </p:nvPr>
        </p:nvSpPr>
        <p:spPr>
          <a:xfrm>
            <a:off x="955250" y="1598550"/>
            <a:ext cx="3452100" cy="664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FFFF"/>
                </a:solidFill>
              </a:rPr>
              <a:t>The sprite moves right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1" name="Google Shape;131;p16"/>
          <p:cNvSpPr txBox="1">
            <a:spLocks noGrp="1"/>
          </p:cNvSpPr>
          <p:nvPr>
            <p:ph type="body" idx="2"/>
          </p:nvPr>
        </p:nvSpPr>
        <p:spPr>
          <a:xfrm>
            <a:off x="955250" y="2663125"/>
            <a:ext cx="3452100" cy="664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FFFF"/>
                </a:solidFill>
              </a:rPr>
              <a:t>The sprite does not move</a:t>
            </a:r>
            <a:endParaRPr sz="1500">
              <a:solidFill>
                <a:srgbClr val="FFFFFF"/>
              </a:solidFill>
            </a:endParaRPr>
          </a:p>
        </p:txBody>
      </p:sp>
      <p:sp>
        <p:nvSpPr>
          <p:cNvPr id="132" name="Google Shape;132;p16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body" idx="2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When the left arrow key is pressed, the sprite should point to the left and move 10 steps.</a:t>
            </a:r>
            <a:endParaRPr/>
          </a:p>
        </p:txBody>
      </p:sp>
      <p:pic>
        <p:nvPicPr>
          <p:cNvPr id="134" name="Google Shape;134;p16"/>
          <p:cNvPicPr preferRelativeResize="0"/>
          <p:nvPr/>
        </p:nvPicPr>
        <p:blipFill rotWithShape="1">
          <a:blip r:embed="rId3">
            <a:alphaModFix/>
          </a:blip>
          <a:srcRect r="31875" b="43547"/>
          <a:stretch/>
        </p:blipFill>
        <p:spPr>
          <a:xfrm>
            <a:off x="5275238" y="2486650"/>
            <a:ext cx="3019225" cy="191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7"/>
          <p:cNvSpPr txBox="1">
            <a:spLocks noGrp="1"/>
          </p:cNvSpPr>
          <p:nvPr>
            <p:ph type="body" idx="2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When the left arrow key is pressed, the sprite should point to the left and move 10 steps.</a:t>
            </a:r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When left arrow key pressed — what’s the problem?</a:t>
            </a:r>
            <a:endParaRPr/>
          </a:p>
        </p:txBody>
      </p:sp>
      <p:sp>
        <p:nvSpPr>
          <p:cNvPr id="141" name="Google Shape;141;p17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body" idx="2"/>
          </p:nvPr>
        </p:nvSpPr>
        <p:spPr>
          <a:xfrm>
            <a:off x="955250" y="3738148"/>
            <a:ext cx="3452100" cy="664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FFFF"/>
                </a:solidFill>
              </a:rPr>
              <a:t>The sprite moves down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3" name="Google Shape;143;p17"/>
          <p:cNvSpPr/>
          <p:nvPr/>
        </p:nvSpPr>
        <p:spPr>
          <a:xfrm>
            <a:off x="310900" y="1700850"/>
            <a:ext cx="459900" cy="4599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</a:t>
            </a:r>
            <a:endParaRPr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4" name="Google Shape;144;p17"/>
          <p:cNvSpPr/>
          <p:nvPr/>
        </p:nvSpPr>
        <p:spPr>
          <a:xfrm>
            <a:off x="310900" y="2765427"/>
            <a:ext cx="459900" cy="4599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</a:t>
            </a:r>
            <a:endParaRPr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5" name="Google Shape;145;p17"/>
          <p:cNvSpPr/>
          <p:nvPr/>
        </p:nvSpPr>
        <p:spPr>
          <a:xfrm>
            <a:off x="310900" y="3840448"/>
            <a:ext cx="459900" cy="4599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</a:t>
            </a:r>
            <a:endParaRPr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6" name="Google Shape;146;p17"/>
          <p:cNvSpPr txBox="1">
            <a:spLocks noGrp="1"/>
          </p:cNvSpPr>
          <p:nvPr>
            <p:ph type="body" idx="2"/>
          </p:nvPr>
        </p:nvSpPr>
        <p:spPr>
          <a:xfrm>
            <a:off x="955250" y="1598550"/>
            <a:ext cx="3452100" cy="664500"/>
          </a:xfrm>
          <a:prstGeom prst="rect">
            <a:avLst/>
          </a:prstGeom>
          <a:solidFill>
            <a:srgbClr val="6AA84F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FFFF"/>
                </a:solidFill>
              </a:rPr>
              <a:t>The sprite moves right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7" name="Google Shape;147;p17"/>
          <p:cNvSpPr txBox="1">
            <a:spLocks noGrp="1"/>
          </p:cNvSpPr>
          <p:nvPr>
            <p:ph type="body" idx="2"/>
          </p:nvPr>
        </p:nvSpPr>
        <p:spPr>
          <a:xfrm>
            <a:off x="955250" y="2663125"/>
            <a:ext cx="3452100" cy="664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FFFF"/>
                </a:solidFill>
              </a:rPr>
              <a:t>The sprite does not move</a:t>
            </a:r>
            <a:endParaRPr sz="1500">
              <a:solidFill>
                <a:srgbClr val="FFFFFF"/>
              </a:solidFill>
            </a:endParaRPr>
          </a:p>
        </p:txBody>
      </p:sp>
      <p:sp>
        <p:nvSpPr>
          <p:cNvPr id="148" name="Google Shape;148;p17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  <p:pic>
        <p:nvPicPr>
          <p:cNvPr id="149" name="Google Shape;149;p17"/>
          <p:cNvPicPr preferRelativeResize="0"/>
          <p:nvPr/>
        </p:nvPicPr>
        <p:blipFill rotWithShape="1">
          <a:blip r:embed="rId3">
            <a:alphaModFix/>
          </a:blip>
          <a:srcRect r="31875" b="43547"/>
          <a:stretch/>
        </p:blipFill>
        <p:spPr>
          <a:xfrm>
            <a:off x="5275238" y="2486650"/>
            <a:ext cx="3019225" cy="191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CCE Slides">
  <a:themeElements>
    <a:clrScheme name="Simple Light">
      <a:dk1>
        <a:srgbClr val="5B5BA5"/>
      </a:dk1>
      <a:lt1>
        <a:srgbClr val="FFFFFF"/>
      </a:lt1>
      <a:dk2>
        <a:srgbClr val="E9E9F3"/>
      </a:dk2>
      <a:lt2>
        <a:srgbClr val="F2F6FC"/>
      </a:lt2>
      <a:accent1>
        <a:srgbClr val="E9F7FC"/>
      </a:accent1>
      <a:accent2>
        <a:srgbClr val="FFEFDA"/>
      </a:accent2>
      <a:accent3>
        <a:srgbClr val="ECF8F5"/>
      </a:accent3>
      <a:accent4>
        <a:srgbClr val="FEF2F6"/>
      </a:accent4>
      <a:accent5>
        <a:srgbClr val="E6E6EA"/>
      </a:accent5>
      <a:accent6>
        <a:srgbClr val="F0F6ED"/>
      </a:accent6>
      <a:hlink>
        <a:srgbClr val="3197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1048</Words>
  <Application>Microsoft Office PowerPoint</Application>
  <PresentationFormat>On-screen Show (16:9)</PresentationFormat>
  <Paragraphs>177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Quicksand</vt:lpstr>
      <vt:lpstr>Arial</vt:lpstr>
      <vt:lpstr>Quicksand Light</vt:lpstr>
      <vt:lpstr>Roboto Mono</vt:lpstr>
      <vt:lpstr>NCCE Slides</vt:lpstr>
      <vt:lpstr>Lesson 5: Debugging movement</vt:lpstr>
      <vt:lpstr>Lesson 5: Debugging movement</vt:lpstr>
      <vt:lpstr>Why do we need to debug?</vt:lpstr>
      <vt:lpstr>Debugging a project</vt:lpstr>
      <vt:lpstr>When green flag clicked — what’s the problem?</vt:lpstr>
      <vt:lpstr>When green flag clicked — what’s the problem?</vt:lpstr>
      <vt:lpstr>When green flag clicked — how to fix it</vt:lpstr>
      <vt:lpstr>When left arrow key pressed — what’s the problem?</vt:lpstr>
      <vt:lpstr>When left arrow key pressed — what’s the problem?</vt:lpstr>
      <vt:lpstr>When left arrow key pressed — how to fix it </vt:lpstr>
      <vt:lpstr>When left arrow key pressed — how to fix it </vt:lpstr>
      <vt:lpstr>When up arrow key pressed — what’s the problem?</vt:lpstr>
      <vt:lpstr>When up arrow key pressed — what’s the problem?</vt:lpstr>
      <vt:lpstr>Now debug the other errors on your worksheet</vt:lpstr>
      <vt:lpstr>Find the bugs</vt:lpstr>
      <vt:lpstr>Bugs in this project</vt:lpstr>
      <vt:lpstr>Modifying a program using a design</vt:lpstr>
      <vt:lpstr>Steps to effective debugging</vt:lpstr>
      <vt:lpstr>Steps to effective debugging — answer</vt:lpstr>
      <vt:lpstr>PowerPoint Presentation</vt:lpstr>
      <vt:lpstr>Next lesson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5: Debugging movement</dc:title>
  <cp:lastModifiedBy>David Cash</cp:lastModifiedBy>
  <cp:revision>1</cp:revision>
  <dcterms:modified xsi:type="dcterms:W3CDTF">2021-02-05T11:02:07Z</dcterms:modified>
</cp:coreProperties>
</file>