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515A-565B-4C9E-9FCC-633B90DE8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8E4389-338D-4BAD-B54C-99ECE2DFA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03055-6019-4F6D-A937-5D8F4E896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D4117-5981-4A16-9DAE-13C5DB39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D4301-00AC-45C4-B0F6-890EBA310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27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31391-EF6D-4071-B8DB-D58FB9514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D5F7D-F7A9-41EC-8A80-BFA930ECB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D755D-1507-41DF-86FA-2ED50B60D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3232D-5738-4063-A633-5328EB096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BB797-779C-41FE-832D-BA1F0BEC4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14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44A5D9-E459-4680-B19C-D10B41A889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6D205B-B280-4ADF-B6BA-16BC921BD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93607-31FA-45C9-A84B-C6253224E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55A3A-C6BB-49A3-9ECE-E1A3688A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33E1D-FCA0-4562-89D9-F9985827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70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9E44-78BF-4E66-9281-CF54A34B9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3D13A-6B58-4E9C-80FF-44C8C1ED8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ADFE0-F5B6-42D7-ADB6-8F703CBD0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B7028-6629-46F0-953C-95AAEA384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C8B4C-58CB-48CC-9931-B0F5281A1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0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F89B0-248B-4FF3-9B32-774678B8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C61D1-A27A-4384-B868-86B3B57BE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81655-EF07-4635-85D9-F1CC2E6E9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D8506-B673-4D43-BD78-C81AF7F6D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9048B-C47C-4210-BED2-F57C74AA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47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4387C-6E04-4EF8-87CB-EFFDEFC3B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A730A-AD36-4192-B08C-C3C72F2E7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F05CA-8C57-4F47-A9EA-9317B2FD7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8CC93-6266-474A-BAD6-DA118455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A5E1F-4C55-4DA6-8E0C-6AB83561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2EF05-037B-4DD4-9553-F4A2ECC99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72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578D8-7565-47F9-85E8-F15F23386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74AB9-5A47-4E7F-861B-0022CCF88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CD2859-5AC7-4CE5-BF54-1419C5880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62784-8E27-468D-8688-E578896F4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772017-75F1-4491-9B37-F86A3DBA34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FBA9D-40C0-4BE3-A9A3-6B974D83B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55882-9066-4603-8481-A3C123D9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5A2AB4-F8B8-43CC-9D20-DB5FE2EE9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7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DBCE2-3380-4D90-9471-1267E526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28A284-D5DD-464E-B21C-5ACA63171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5FADC8-735B-46B8-8FB4-8BABD7B3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AE780E-9CD3-4619-AC57-15178D77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19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FFF367-794E-4E24-9D94-481523F47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79BE3-AA37-471E-823B-8CECEB14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B2DCC-111F-4B45-BE54-AAD26F6C8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1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DBE6-9A14-4834-A1C3-D0E10DEFA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35A83-33E2-4588-94DC-D1D7537D0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515E0-B487-49AF-99E6-1387A91DF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B6F7F-F201-4F21-87F7-10D4F3D2F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3B4FED-0B93-4952-9D48-2C979280A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F51F3-F4A4-464F-B5F8-C957F482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7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D9F91-48EA-430A-BC6B-3B1846757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7D283A-EBC0-429B-9D4E-E913B8B70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BBFB2-4F20-4320-B733-CE3EC0AF3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3DC79-30DE-4A58-97BB-D27CABE9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8B65D-EA0A-4080-8D12-EF2E86FDF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5B695-D2C3-424A-B8FB-74B38396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5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6A9FAB-E891-403B-BA0B-49B3902A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79D64-F6EF-4705-8692-FD890799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B1324-A057-4A49-84E4-A2FDB739E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BF76E-7515-4CDD-AC5B-2E623606A095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C6B2E-1A83-47E9-95C9-73EBE92595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2E5F4-B529-4FA4-B28E-E369CDE7E5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546BF-4AF4-4897-9592-1772DB0E9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8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ids.britannica.com/students/article/Ornithischia/390695" TargetMode="External"/><Relationship Id="rId2" Type="http://schemas.openxmlformats.org/officeDocument/2006/relationships/hyperlink" Target="https://wiki.kidzsearch.com/wiki/Ornithischia#:~:text=Ornithischia%20is%20an%20order%20of%20beaked%2C%20herbivorous%20dinosaurs.,have%20pelvises%20in%20which%20the%20pubis%20points%20backward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tsjustforkids.com/dinosaur-facts/types-of-dinosaurs-for-kid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7EE9D-16A7-4AC5-B49A-D422762085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Theme: Dinosaurs and Fossils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783716-7049-4370-8D72-029CBDD6B10F}"/>
              </a:ext>
            </a:extLst>
          </p:cNvPr>
          <p:cNvSpPr txBox="1"/>
          <p:nvPr/>
        </p:nvSpPr>
        <p:spPr>
          <a:xfrm>
            <a:off x="2097248" y="3733101"/>
            <a:ext cx="8145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O LO: Can I start to understand more about how Palaeontologists identify different dinosaurs from fossils by recognising and describing the family groups of dinosaurs?</a:t>
            </a:r>
          </a:p>
        </p:txBody>
      </p:sp>
    </p:spTree>
    <p:extLst>
      <p:ext uri="{BB962C8B-B14F-4D97-AF65-F5344CB8AC3E}">
        <p14:creationId xmlns:p14="http://schemas.microsoft.com/office/powerpoint/2010/main" val="399772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506" y="5753722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758" y="4823030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384" y="3872888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372" y="3022830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384" y="2158734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120" y="1217218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500" y="421916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770" y="3017418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557" y="1268760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922" y="4717822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514" y="2132856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286" y="3020702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626096" y="3211204"/>
            <a:ext cx="926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Dinosaurs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5924" y="2276873"/>
            <a:ext cx="9717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Ornithischian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bird hipped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94014" y="4870179"/>
            <a:ext cx="9252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/>
              <a:t>Saurischian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lizard hipped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89638" y="1412777"/>
            <a:ext cx="894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/>
              <a:t>Cerapoda</a:t>
            </a:r>
            <a:endParaRPr lang="en-GB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415343" y="3181913"/>
            <a:ext cx="1135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/>
              <a:t>Thyreophora</a:t>
            </a:r>
            <a:endParaRPr lang="en-GB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676932" y="558644"/>
            <a:ext cx="8098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Ceratopsia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horn faced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30664" y="1368065"/>
            <a:ext cx="9364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Ornithopoda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bird footed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87019" y="2292213"/>
            <a:ext cx="12410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Pachycephalosaur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thick headed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736590" y="3158221"/>
            <a:ext cx="7585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Stegasaur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plated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05838" y="4003153"/>
            <a:ext cx="11047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Ankylosaur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armour covered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47676" y="4939330"/>
            <a:ext cx="9092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Sauropoda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lizard footed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31035" y="5878434"/>
            <a:ext cx="8210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Theropoda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beast like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7054971" y="781957"/>
            <a:ext cx="419389" cy="1730283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Left Bracket 28"/>
          <p:cNvSpPr/>
          <p:nvPr/>
        </p:nvSpPr>
        <p:spPr>
          <a:xfrm>
            <a:off x="7050378" y="3382871"/>
            <a:ext cx="419389" cy="839825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Left Bracket 29"/>
          <p:cNvSpPr/>
          <p:nvPr/>
        </p:nvSpPr>
        <p:spPr>
          <a:xfrm>
            <a:off x="5094350" y="1618568"/>
            <a:ext cx="232428" cy="1764303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Left Bracket 30"/>
          <p:cNvSpPr/>
          <p:nvPr/>
        </p:nvSpPr>
        <p:spPr>
          <a:xfrm>
            <a:off x="5324356" y="5174444"/>
            <a:ext cx="2150004" cy="936104"/>
          </a:xfrm>
          <a:prstGeom prst="leftBracket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Left Bracket 31"/>
          <p:cNvSpPr/>
          <p:nvPr/>
        </p:nvSpPr>
        <p:spPr>
          <a:xfrm>
            <a:off x="3022522" y="2482664"/>
            <a:ext cx="504056" cy="2602958"/>
          </a:xfrm>
          <a:prstGeom prst="lef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6564623" y="1565333"/>
            <a:ext cx="900518" cy="169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550975" y="3356993"/>
            <a:ext cx="499402" cy="13269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37658" y="2492650"/>
            <a:ext cx="34363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48292" y="5085184"/>
            <a:ext cx="578487" cy="28503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662482" y="3356992"/>
            <a:ext cx="34363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ine Callout 1 37"/>
          <p:cNvSpPr/>
          <p:nvPr/>
        </p:nvSpPr>
        <p:spPr>
          <a:xfrm>
            <a:off x="9151868" y="260648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56203"/>
              <a:gd name="adj4" fmla="val -2607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ine Callout 1 38"/>
          <p:cNvSpPr/>
          <p:nvPr/>
        </p:nvSpPr>
        <p:spPr>
          <a:xfrm>
            <a:off x="9171078" y="1218018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44026"/>
              <a:gd name="adj4" fmla="val -332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ine Callout 1 39"/>
          <p:cNvSpPr/>
          <p:nvPr/>
        </p:nvSpPr>
        <p:spPr>
          <a:xfrm>
            <a:off x="9181711" y="2100104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71820"/>
              <a:gd name="adj4" fmla="val -310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Line Callout 1 40"/>
          <p:cNvSpPr/>
          <p:nvPr/>
        </p:nvSpPr>
        <p:spPr>
          <a:xfrm>
            <a:off x="9192344" y="2974833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45101"/>
              <a:gd name="adj4" fmla="val -3162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Line Callout 1 41"/>
          <p:cNvSpPr/>
          <p:nvPr/>
        </p:nvSpPr>
        <p:spPr>
          <a:xfrm>
            <a:off x="9192344" y="3870828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37815"/>
              <a:gd name="adj4" fmla="val -286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Line Callout 1 42"/>
          <p:cNvSpPr/>
          <p:nvPr/>
        </p:nvSpPr>
        <p:spPr>
          <a:xfrm>
            <a:off x="9192344" y="4766088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71820"/>
              <a:gd name="adj4" fmla="val -310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Line Callout 1 43"/>
          <p:cNvSpPr/>
          <p:nvPr/>
        </p:nvSpPr>
        <p:spPr>
          <a:xfrm>
            <a:off x="9192344" y="5743036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42691"/>
              <a:gd name="adj4" fmla="val -3352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ounded Rectangular Callout 45"/>
          <p:cNvSpPr/>
          <p:nvPr/>
        </p:nvSpPr>
        <p:spPr>
          <a:xfrm>
            <a:off x="1531927" y="132364"/>
            <a:ext cx="3008893" cy="1677168"/>
          </a:xfrm>
          <a:prstGeom prst="wedgeRoundRectCallout">
            <a:avLst>
              <a:gd name="adj1" fmla="val 61564"/>
              <a:gd name="adj2" fmla="val -3195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1626096" y="186118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First task:</a:t>
            </a:r>
          </a:p>
          <a:p>
            <a:r>
              <a:rPr lang="en-GB" sz="1600" dirty="0"/>
              <a:t>Take a look at the names of the dinosaurs on the right. Can you research and find one picture and one wow fact about each of them?</a:t>
            </a:r>
          </a:p>
        </p:txBody>
      </p:sp>
      <p:pic>
        <p:nvPicPr>
          <p:cNvPr id="48" name="Picture 3" descr="C:\Users\Kate\AppData\Local\Microsoft\Windows\Temporary Internet Files\Content.IE5\DWDKXSJZ\MC90001916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866843" y="-78081"/>
            <a:ext cx="1027175" cy="11154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36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506" y="5753722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758" y="4823030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384" y="3872888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372" y="3022830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384" y="2158734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120" y="1217218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500" y="421916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770" y="3017418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557" y="1268760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922" y="4717822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514" y="2132856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www.dogclipart.com/dog_clipart_images/black_and_white_cartoon_dog_bone_0071-0902-0317-4636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286" y="3020702"/>
            <a:ext cx="1425920" cy="6996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626096" y="3211204"/>
            <a:ext cx="926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Dinosaurs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5924" y="2276873"/>
            <a:ext cx="9717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Ornithischian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bird hipped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94014" y="4870179"/>
            <a:ext cx="9252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/>
              <a:t>Saurischian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lizard hipped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89638" y="1412777"/>
            <a:ext cx="894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/>
              <a:t>Cerapoda</a:t>
            </a:r>
            <a:endParaRPr lang="en-GB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415343" y="3181913"/>
            <a:ext cx="1135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/>
              <a:t>Thyreophora</a:t>
            </a:r>
            <a:endParaRPr lang="en-GB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676932" y="558644"/>
            <a:ext cx="8098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Ceratopsia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horn faced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30664" y="1368065"/>
            <a:ext cx="9364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Ornithopoda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bird footed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87019" y="2292213"/>
            <a:ext cx="12410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Pachycephalosaur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thick headed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736590" y="3158221"/>
            <a:ext cx="7585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Stegasaur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plated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05838" y="4003153"/>
            <a:ext cx="11047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Ankylosaur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armour covered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47676" y="4939330"/>
            <a:ext cx="9092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Sauropoda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lizard footed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31035" y="5878434"/>
            <a:ext cx="8210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err="1"/>
              <a:t>Theropoda</a:t>
            </a:r>
            <a:endParaRPr lang="en-GB" sz="1100" b="1" dirty="0"/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beast like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7054971" y="781957"/>
            <a:ext cx="419389" cy="1730283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Left Bracket 28"/>
          <p:cNvSpPr/>
          <p:nvPr/>
        </p:nvSpPr>
        <p:spPr>
          <a:xfrm>
            <a:off x="7050378" y="3382871"/>
            <a:ext cx="419389" cy="839825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Left Bracket 29"/>
          <p:cNvSpPr/>
          <p:nvPr/>
        </p:nvSpPr>
        <p:spPr>
          <a:xfrm>
            <a:off x="5094350" y="1618568"/>
            <a:ext cx="232428" cy="1764303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Left Bracket 30"/>
          <p:cNvSpPr/>
          <p:nvPr/>
        </p:nvSpPr>
        <p:spPr>
          <a:xfrm>
            <a:off x="5324356" y="5174444"/>
            <a:ext cx="2150004" cy="936104"/>
          </a:xfrm>
          <a:prstGeom prst="leftBracket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Left Bracket 31"/>
          <p:cNvSpPr/>
          <p:nvPr/>
        </p:nvSpPr>
        <p:spPr>
          <a:xfrm>
            <a:off x="3022522" y="2482664"/>
            <a:ext cx="504056" cy="2602958"/>
          </a:xfrm>
          <a:prstGeom prst="leftBracket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6564623" y="1565333"/>
            <a:ext cx="900518" cy="169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550975" y="3356993"/>
            <a:ext cx="499402" cy="13269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37658" y="2492650"/>
            <a:ext cx="34363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48292" y="5085184"/>
            <a:ext cx="578487" cy="28503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662482" y="3356992"/>
            <a:ext cx="34363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ine Callout 1 37"/>
          <p:cNvSpPr/>
          <p:nvPr/>
        </p:nvSpPr>
        <p:spPr>
          <a:xfrm>
            <a:off x="9151868" y="260648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56203"/>
              <a:gd name="adj4" fmla="val -2607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ine Callout 1 38"/>
          <p:cNvSpPr/>
          <p:nvPr/>
        </p:nvSpPr>
        <p:spPr>
          <a:xfrm>
            <a:off x="9171078" y="1218018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44026"/>
              <a:gd name="adj4" fmla="val -332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ine Callout 1 39"/>
          <p:cNvSpPr/>
          <p:nvPr/>
        </p:nvSpPr>
        <p:spPr>
          <a:xfrm>
            <a:off x="9181711" y="2100104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71820"/>
              <a:gd name="adj4" fmla="val -310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Line Callout 1 40"/>
          <p:cNvSpPr/>
          <p:nvPr/>
        </p:nvSpPr>
        <p:spPr>
          <a:xfrm>
            <a:off x="9192344" y="2974833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45101"/>
              <a:gd name="adj4" fmla="val -3162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Line Callout 1 41"/>
          <p:cNvSpPr/>
          <p:nvPr/>
        </p:nvSpPr>
        <p:spPr>
          <a:xfrm>
            <a:off x="9192344" y="3870828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37815"/>
              <a:gd name="adj4" fmla="val -286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Line Callout 1 42"/>
          <p:cNvSpPr/>
          <p:nvPr/>
        </p:nvSpPr>
        <p:spPr>
          <a:xfrm>
            <a:off x="9192344" y="4766088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71820"/>
              <a:gd name="adj4" fmla="val -310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Line Callout 1 43"/>
          <p:cNvSpPr/>
          <p:nvPr/>
        </p:nvSpPr>
        <p:spPr>
          <a:xfrm>
            <a:off x="9192344" y="5743036"/>
            <a:ext cx="1440160" cy="710300"/>
          </a:xfrm>
          <a:prstGeom prst="borderCallout1">
            <a:avLst>
              <a:gd name="adj1" fmla="val 49679"/>
              <a:gd name="adj2" fmla="val -288"/>
              <a:gd name="adj3" fmla="val 42691"/>
              <a:gd name="adj4" fmla="val -3352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ounded Rectangular Callout 45"/>
          <p:cNvSpPr/>
          <p:nvPr/>
        </p:nvSpPr>
        <p:spPr>
          <a:xfrm>
            <a:off x="1531927" y="132364"/>
            <a:ext cx="3008893" cy="1677168"/>
          </a:xfrm>
          <a:prstGeom prst="wedgeRoundRectCallout">
            <a:avLst>
              <a:gd name="adj1" fmla="val 61564"/>
              <a:gd name="adj2" fmla="val -3195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1626096" y="186118"/>
            <a:ext cx="2808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Second task:</a:t>
            </a:r>
          </a:p>
          <a:p>
            <a:r>
              <a:rPr lang="en-GB" sz="1200" dirty="0"/>
              <a:t>Can you research the names of more dinosaurs that are part of the Ornithischian (bird-hipped) family and the Saurischian (lizard hipped) family? Fill in the table template from the website to do this.</a:t>
            </a:r>
          </a:p>
        </p:txBody>
      </p:sp>
      <p:pic>
        <p:nvPicPr>
          <p:cNvPr id="48" name="Picture 3" descr="C:\Users\Kate\AppData\Local\Microsoft\Windows\Temporary Internet Files\Content.IE5\DWDKXSJZ\MC90001916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866843" y="-78081"/>
            <a:ext cx="1027175" cy="11154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37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F19BB-FB68-462B-9D97-A78271EB8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Websites to help you research for the second task.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A5A87-4DC4-4DD1-AA73-3698B2B1A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r>
              <a:rPr lang="en-GB" dirty="0">
                <a:hlinkClick r:id="rId2"/>
              </a:rPr>
              <a:t>https://wiki.kidzsearch.com/wiki/Ornithischia#:~:text=Ornithischia%20is%20an%20order%20of%20beaked%2C%20herbivorous%20dinosaurs.,have%20pelvises%20in%20which%20the%20pubis%20points%20backwards</a:t>
            </a:r>
            <a:r>
              <a:rPr lang="en-GB" dirty="0"/>
              <a:t>.</a:t>
            </a:r>
          </a:p>
          <a:p>
            <a:r>
              <a:rPr lang="en-GB" dirty="0">
                <a:hlinkClick r:id="rId3"/>
              </a:rPr>
              <a:t>https://kids.britannica.com/students/article/Ornithischia/390695</a:t>
            </a:r>
            <a:endParaRPr lang="en-GB" dirty="0"/>
          </a:p>
          <a:p>
            <a:r>
              <a:rPr lang="en-GB" dirty="0">
                <a:hlinkClick r:id="rId4"/>
              </a:rPr>
              <a:t>https://www.factsjustforkids.com/dinosaur-facts/types-of-dinosaurs-for-kids.html</a:t>
            </a:r>
            <a:endParaRPr lang="en-GB" dirty="0"/>
          </a:p>
          <a:p>
            <a:endParaRPr lang="en-GB" dirty="0"/>
          </a:p>
          <a:p>
            <a:r>
              <a:rPr lang="en-GB" dirty="0"/>
              <a:t>There may be other websites you find information on and that is fine! These are here just to provide a starting point where you can find out more about dinosaurs in the bird-hipped family and more about dinosaurs in the lizard-hipped family.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98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294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Theme: Dinosaurs and Fossils</vt:lpstr>
      <vt:lpstr>PowerPoint Presentation</vt:lpstr>
      <vt:lpstr>PowerPoint Presentation</vt:lpstr>
      <vt:lpstr>Websites to help you research for the second task.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Theme: Dinosaurs and Fossils</dc:title>
  <dc:creator>Leigh Smith</dc:creator>
  <cp:lastModifiedBy>Leigh Smith</cp:lastModifiedBy>
  <cp:revision>5</cp:revision>
  <dcterms:created xsi:type="dcterms:W3CDTF">2021-02-01T14:28:55Z</dcterms:created>
  <dcterms:modified xsi:type="dcterms:W3CDTF">2021-02-01T15:13:29Z</dcterms:modified>
</cp:coreProperties>
</file>