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9327-D211-4559-A3C9-87E1C165DA99}" type="datetimeFigureOut">
              <a:rPr lang="en-GB" smtClean="0"/>
              <a:pPr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7F0B-A621-4BB8-909F-DEBABCC68B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30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9327-D211-4559-A3C9-87E1C165DA99}" type="datetimeFigureOut">
              <a:rPr lang="en-GB" smtClean="0"/>
              <a:pPr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7F0B-A621-4BB8-909F-DEBABCC68B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4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9327-D211-4559-A3C9-87E1C165DA99}" type="datetimeFigureOut">
              <a:rPr lang="en-GB" smtClean="0"/>
              <a:pPr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7F0B-A621-4BB8-909F-DEBABCC68B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353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FB6C-4E2D-4528-BDD6-BFB50312F69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188E-5705-4065-9B7E-0A37CDA92E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772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FB6C-4E2D-4528-BDD6-BFB50312F69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188E-5705-4065-9B7E-0A37CDA92E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33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FB6C-4E2D-4528-BDD6-BFB50312F69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188E-5705-4065-9B7E-0A37CDA92E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772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FB6C-4E2D-4528-BDD6-BFB50312F69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188E-5705-4065-9B7E-0A37CDA92E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94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FB6C-4E2D-4528-BDD6-BFB50312F69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188E-5705-4065-9B7E-0A37CDA92E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97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FB6C-4E2D-4528-BDD6-BFB50312F69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188E-5705-4065-9B7E-0A37CDA92E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67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FB6C-4E2D-4528-BDD6-BFB50312F69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188E-5705-4065-9B7E-0A37CDA92E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46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FB6C-4E2D-4528-BDD6-BFB50312F69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188E-5705-4065-9B7E-0A37CDA92E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6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9327-D211-4559-A3C9-87E1C165DA99}" type="datetimeFigureOut">
              <a:rPr lang="en-GB" smtClean="0"/>
              <a:pPr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7F0B-A621-4BB8-909F-DEBABCC68B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250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FB6C-4E2D-4528-BDD6-BFB50312F69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188E-5705-4065-9B7E-0A37CDA92E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80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FB6C-4E2D-4528-BDD6-BFB50312F69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188E-5705-4065-9B7E-0A37CDA92E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222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FB6C-4E2D-4528-BDD6-BFB50312F69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188E-5705-4065-9B7E-0A37CDA92E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8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9327-D211-4559-A3C9-87E1C165DA99}" type="datetimeFigureOut">
              <a:rPr lang="en-GB" smtClean="0"/>
              <a:pPr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7F0B-A621-4BB8-909F-DEBABCC68B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87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9327-D211-4559-A3C9-87E1C165DA99}" type="datetimeFigureOut">
              <a:rPr lang="en-GB" smtClean="0"/>
              <a:pPr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7F0B-A621-4BB8-909F-DEBABCC68B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90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9327-D211-4559-A3C9-87E1C165DA99}" type="datetimeFigureOut">
              <a:rPr lang="en-GB" smtClean="0"/>
              <a:pPr/>
              <a:t>02/03/2021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7F0B-A621-4BB8-909F-DEBABCC68B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03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9327-D211-4559-A3C9-87E1C165DA99}" type="datetimeFigureOut">
              <a:rPr lang="en-GB" smtClean="0"/>
              <a:pPr/>
              <a:t>02/03/2021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7F0B-A621-4BB8-909F-DEBABCC68B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67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9327-D211-4559-A3C9-87E1C165DA99}" type="datetimeFigureOut">
              <a:rPr lang="en-GB" smtClean="0"/>
              <a:pPr/>
              <a:t>02/03/2021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7F0B-A621-4BB8-909F-DEBABCC68B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316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9327-D211-4559-A3C9-87E1C165DA99}" type="datetimeFigureOut">
              <a:rPr lang="en-GB" smtClean="0"/>
              <a:pPr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7F0B-A621-4BB8-909F-DEBABCC68B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60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D9327-D211-4559-A3C9-87E1C165DA99}" type="datetimeFigureOut">
              <a:rPr lang="en-GB" smtClean="0"/>
              <a:pPr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7F0B-A621-4BB8-909F-DEBABCC68B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511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D9327-D211-4559-A3C9-87E1C165DA99}" type="datetimeFigureOut">
              <a:rPr lang="en-GB" smtClean="0"/>
              <a:pPr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57F0B-A621-4BB8-909F-DEBABCC68B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29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DFB6C-4E2D-4528-BDD6-BFB50312F69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3188E-5705-4065-9B7E-0A37CDA92E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493239" y="1592796"/>
            <a:ext cx="3312284" cy="2392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1500" b="1" dirty="0">
                <a:solidFill>
                  <a:srgbClr val="FF0000"/>
                </a:solidFill>
              </a:rPr>
              <a:t>Science - Year 3/4A Autumn 2</a:t>
            </a:r>
          </a:p>
          <a:p>
            <a:pPr marL="0" indent="0" algn="ctr">
              <a:buNone/>
            </a:pPr>
            <a:endParaRPr lang="en-GB" sz="1350" dirty="0"/>
          </a:p>
          <a:p>
            <a:pPr marL="0" indent="0" algn="ctr">
              <a:buNone/>
            </a:pPr>
            <a:r>
              <a:rPr lang="en-GB" sz="1350" dirty="0"/>
              <a:t>Animals Including Humans</a:t>
            </a:r>
          </a:p>
          <a:p>
            <a:pPr marL="0" indent="0" algn="ctr">
              <a:buNone/>
            </a:pPr>
            <a:endParaRPr lang="en-GB" sz="1350" dirty="0"/>
          </a:p>
          <a:p>
            <a:pPr marL="0" indent="0" algn="ctr">
              <a:buNone/>
            </a:pPr>
            <a:r>
              <a:rPr lang="en-GB" b="1" dirty="0"/>
              <a:t>Fit For Success</a:t>
            </a:r>
            <a:endParaRPr lang="en-GB" sz="1350" dirty="0"/>
          </a:p>
          <a:p>
            <a:pPr marL="0" indent="0" algn="ctr">
              <a:buNone/>
            </a:pPr>
            <a:r>
              <a:rPr lang="en-GB" sz="1350" dirty="0"/>
              <a:t>Session 2</a:t>
            </a:r>
          </a:p>
          <a:p>
            <a:pPr marL="0" indent="0" algn="ctr">
              <a:buNone/>
            </a:pPr>
            <a:r>
              <a:rPr lang="en-GB" sz="1350" b="1" dirty="0"/>
              <a:t>Task PowerPoint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11905" y="6206148"/>
            <a:ext cx="567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prstClr val="black"/>
                </a:solidFill>
              </a:rPr>
              <a:t>© Original resource copyright Hamilton Trust, who give permission for it to be adapted as wished by individual users.</a:t>
            </a:r>
          </a:p>
          <a:p>
            <a:r>
              <a:rPr lang="en-GB" sz="900" dirty="0">
                <a:solidFill>
                  <a:prstClr val="black"/>
                </a:solidFill>
              </a:rPr>
              <a:t>We refer you to our warning, at the foot of the block overview, about links to other websites.</a:t>
            </a:r>
          </a:p>
        </p:txBody>
      </p:sp>
    </p:spTree>
    <p:extLst>
      <p:ext uri="{BB962C8B-B14F-4D97-AF65-F5344CB8AC3E}">
        <p14:creationId xmlns:p14="http://schemas.microsoft.com/office/powerpoint/2010/main" val="1131996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789" y="515959"/>
            <a:ext cx="3905517" cy="29291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636" y="3233400"/>
            <a:ext cx="4051480" cy="3038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60642" y="643944"/>
            <a:ext cx="5589431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Here the green washing up sponge has been torn into a rough heap and painted white and cream to look like mashed potato or rice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0006" y="3850783"/>
            <a:ext cx="4623515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The sausages look more realistic because they have been painted in 2 shades of brown – a light brown all over and then some darker brown highlights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400023" y="5396248"/>
            <a:ext cx="5370490" cy="901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747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52" y="886455"/>
            <a:ext cx="2604752" cy="34708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07" y="2751739"/>
            <a:ext cx="3587841" cy="26908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43020" y="618186"/>
            <a:ext cx="7035087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It is very quick and clean to paint lots of little shapes the same colour. Use a small plastic tub. Put your shapes in and a small amount of the paint you want. Mix it thoroughly with a paintbrush.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790163" y="3554569"/>
            <a:ext cx="347730" cy="1287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405352" y="4507606"/>
            <a:ext cx="1803042" cy="1803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8338" y="4842456"/>
            <a:ext cx="3387144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Here yellow and red have been added to mix with the carrot sticks.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08394" y="2637163"/>
            <a:ext cx="2640169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Here a torn piece of dish cloth is being mixed with green and yellow to make lettuce for a salad.</a:t>
            </a:r>
          </a:p>
        </p:txBody>
      </p:sp>
    </p:spTree>
    <p:extLst>
      <p:ext uri="{BB962C8B-B14F-4D97-AF65-F5344CB8AC3E}">
        <p14:creationId xmlns:p14="http://schemas.microsoft.com/office/powerpoint/2010/main" val="381318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2767" y="-99966"/>
            <a:ext cx="3162300" cy="42137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308350"/>
            <a:ext cx="3987800" cy="2990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828071"/>
            <a:ext cx="601980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The peas have been made from small pieces of tissue paper that were smeared with a little glue and then screwed up. 2 colours of green make them look a bit more real.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" y="4064000"/>
            <a:ext cx="566420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As you and your partner create all the food needed for your balanced meal, place each item on a piece of card to dry (drying may take a day or two). </a:t>
            </a:r>
          </a:p>
          <a:p>
            <a:r>
              <a:rPr lang="en-GB" sz="2400" dirty="0"/>
              <a:t>Once they are dry, you can glue them to your paper plate.</a:t>
            </a:r>
          </a:p>
        </p:txBody>
      </p:sp>
    </p:spTree>
    <p:extLst>
      <p:ext uri="{BB962C8B-B14F-4D97-AF65-F5344CB8AC3E}">
        <p14:creationId xmlns:p14="http://schemas.microsoft.com/office/powerpoint/2010/main" val="238748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.myprotein.com/thezone/wp-content/uploads/2015/02/ba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39" y="0"/>
            <a:ext cx="4516056" cy="451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richuner.com/wp-content/uploads/2015/02/sensible_image770-1857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679" y="2631031"/>
            <a:ext cx="4093404" cy="40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37150" y="355971"/>
            <a:ext cx="569246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A balanced diet is made of many meals. Not every meal needs to have the exact recommended proportions of each food group, if overall each day you get the balance right.</a:t>
            </a:r>
          </a:p>
        </p:txBody>
      </p:sp>
      <p:pic>
        <p:nvPicPr>
          <p:cNvPr id="1032" name="Picture 8" descr="http://pngimg.com/upload/apple_PNG493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680" y="4677733"/>
            <a:ext cx="1185236" cy="139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3792" y="4519317"/>
            <a:ext cx="60144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Which food groups can you see in this meal?</a:t>
            </a:r>
          </a:p>
          <a:p>
            <a:r>
              <a:rPr lang="en-GB" sz="2400" dirty="0"/>
              <a:t>Which groups are missing?</a:t>
            </a:r>
          </a:p>
          <a:p>
            <a:endParaRPr lang="en-GB" sz="2400" dirty="0"/>
          </a:p>
          <a:p>
            <a:r>
              <a:rPr lang="en-GB" sz="2400" dirty="0"/>
              <a:t>Remember sugars and fats are treat foods so missing them out of a meal will not hurt!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22473" y="5112913"/>
            <a:ext cx="1674253" cy="643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192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http://www.doctoryum.org/wp-content/uploads/2011/08/lunch-sam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490" y="475576"/>
            <a:ext cx="2936451" cy="19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log.shoplet.com/wp-content/uploads/2015/11/Portion-Contr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80" y="-127878"/>
            <a:ext cx="3335673" cy="221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cdn-image.realsimple.com/sites/default/files/styles/rs_photo_gallery_horz/public/image/images/0111/spaghetti-kale_gal.jpg?itok=m2nsrd8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4" y="2302204"/>
            <a:ext cx="2907654" cy="255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isymbol.com/cms/wp-content/uploads/2011/02/squaremeal3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75" y="4576188"/>
            <a:ext cx="2772005" cy="184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northstaracademy.ca/wp-content/uploads/2012/08/Balanced-Mea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672" y="2176973"/>
            <a:ext cx="3204324" cy="181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.ytimg.com/vi/CNu5kZ-l4tg/hqdefaul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897" y="378653"/>
            <a:ext cx="2635914" cy="197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cgbabyclub.co.uk/assets/FeNut_St4_1_Art2008030201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04" y="394422"/>
            <a:ext cx="2949113" cy="211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healthyvoyager.com/wp-content/uploads/2010/07/ist2_4505777-unhealthy-food-plat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862" y="2278527"/>
            <a:ext cx="2421439" cy="232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21667" y="4574988"/>
            <a:ext cx="72765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Which of these meals could form part of a healthy balanced diet?</a:t>
            </a:r>
          </a:p>
          <a:p>
            <a:endParaRPr lang="en-GB" sz="3000" dirty="0"/>
          </a:p>
          <a:p>
            <a:r>
              <a:rPr lang="en-GB" sz="3000" dirty="0"/>
              <a:t>Which could not?                Why?</a:t>
            </a:r>
          </a:p>
        </p:txBody>
      </p:sp>
      <p:pic>
        <p:nvPicPr>
          <p:cNvPr id="2068" name="Picture 20" descr="http://i.livescience.com/images/i/000/006/023/original/070326_pepperoni_pizza_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459" y="2358643"/>
            <a:ext cx="3337482" cy="227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545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.shoplet.com/wp-content/uploads/2015/11/Portion-Contr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658" y="1588086"/>
            <a:ext cx="6611484" cy="439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 flipV="1">
            <a:off x="2814275" y="2137893"/>
            <a:ext cx="2800917" cy="9401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431110" y="2331076"/>
            <a:ext cx="2678805" cy="57954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62175" y="4250028"/>
            <a:ext cx="2150771" cy="38059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01520" y="498422"/>
            <a:ext cx="10947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Many of the meals you enjoy are probably balanced and healthy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53803" y="1712890"/>
            <a:ext cx="56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12946" y="1996225"/>
            <a:ext cx="540913" cy="605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25825" y="4444838"/>
            <a:ext cx="59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84764" y="1172157"/>
            <a:ext cx="5652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Name the food groups one at a time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7882" y="2475848"/>
            <a:ext cx="246089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Protein</a:t>
            </a:r>
          </a:p>
          <a:p>
            <a:pPr algn="ctr"/>
            <a:r>
              <a:rPr lang="en-GB" sz="2400" dirty="0"/>
              <a:t>For building strong muscles, for growth and repair after injury</a:t>
            </a:r>
          </a:p>
          <a:p>
            <a:pPr algn="ctr"/>
            <a:endParaRPr lang="en-GB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019763" y="2756079"/>
            <a:ext cx="2009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Carbohydrate</a:t>
            </a:r>
          </a:p>
          <a:p>
            <a:pPr algn="ctr"/>
            <a:r>
              <a:rPr lang="en-GB" sz="2400" dirty="0"/>
              <a:t>For steady energy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65970" y="5054319"/>
            <a:ext cx="2382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Vegetables </a:t>
            </a:r>
          </a:p>
          <a:p>
            <a:pPr algn="ctr"/>
            <a:r>
              <a:rPr lang="en-GB" sz="2400" dirty="0"/>
              <a:t>For fibre and vitamins</a:t>
            </a:r>
          </a:p>
        </p:txBody>
      </p:sp>
    </p:spTree>
    <p:extLst>
      <p:ext uri="{BB962C8B-B14F-4D97-AF65-F5344CB8AC3E}">
        <p14:creationId xmlns:p14="http://schemas.microsoft.com/office/powerpoint/2010/main" val="367526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6524" y="631065"/>
            <a:ext cx="10097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Your task is to work with a partner to create a model of a balanced main course meal to give your hockey player some healthy ideas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6372" y="2303672"/>
            <a:ext cx="6748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Choose a source of protein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Choose a carbohydrate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Choose plenty of vegetables, fruit or salad</a:t>
            </a:r>
          </a:p>
        </p:txBody>
      </p:sp>
      <p:pic>
        <p:nvPicPr>
          <p:cNvPr id="2052" name="Picture 4" descr="http://www.whentheygetolder.co.uk/photos/Food_for_thought_-_healthy_eating_ti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2068765"/>
            <a:ext cx="2949263" cy="189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yworldmark.files.wordpress.com/2012/09/shutterstock_78721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874" y="4070645"/>
            <a:ext cx="2519742" cy="19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aliforniachef.com/wp-content/uploads/kabobs-source-200x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41" y="3769128"/>
            <a:ext cx="1777285" cy="266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wiltshirefarmfoods.com/product_image.ashx?p=133&amp;w=695&amp;h=3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929" y="4278061"/>
            <a:ext cx="2781573" cy="192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your.asda.com/media/BAhbB1sHOgZmIi0yMDEyLzAxLzIwLzExXzQ3XzMzXzQwMF9Sb2FzdF9kaW5uZXIuanBnWwg6BnA6CnRodW1iIgk1NDB4/Roast%20dinn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764" y="4510877"/>
            <a:ext cx="2409153" cy="193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32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918" y="772732"/>
            <a:ext cx="93114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You may have some dairy in the form of cheese, cream in a sauce or milk in the mashed potato but do not worry if you don’t. Remember: a balanced meal is only part of a balanced diet. You could have yogurt or milk for breakfast or as part of your packed lunch.</a:t>
            </a:r>
          </a:p>
        </p:txBody>
      </p:sp>
      <p:pic>
        <p:nvPicPr>
          <p:cNvPr id="3074" name="Picture 2" descr="http://www.dairyinfo.gc.ca/res/cdic-ccil3.0.6/images/cdic-ccil-ban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978" y="3019501"/>
            <a:ext cx="7799306" cy="325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981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416" y="3800988"/>
            <a:ext cx="3622182" cy="27166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07" y="102529"/>
            <a:ext cx="3648476" cy="2736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874" y="175239"/>
            <a:ext cx="3510030" cy="2632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16" y="3774312"/>
            <a:ext cx="3622183" cy="27166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9397" y="437882"/>
            <a:ext cx="32583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Here are some examples of the type of model meal you will create to give your player some ideas for a healthy, balanced diet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9907" y="2769454"/>
            <a:ext cx="364847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Cheese, ham or tuna sandwich made with wholemeal bread and salad. Carrot sticks and hummus dip.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69874" y="2807761"/>
            <a:ext cx="351003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Beef or Quorn bolognaise on wholegrain pasta with red peppers and green beans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4165255"/>
            <a:ext cx="2292439" cy="12043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Tagliatelle</a:t>
            </a:r>
            <a:r>
              <a:rPr lang="en-GB" dirty="0"/>
              <a:t> in a light cheese sauce with onions, ham and broccoli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49307" y="4235977"/>
            <a:ext cx="204774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Sausages, mashed potato, carrot batons and peas</a:t>
            </a:r>
          </a:p>
        </p:txBody>
      </p:sp>
    </p:spTree>
    <p:extLst>
      <p:ext uri="{BB962C8B-B14F-4D97-AF65-F5344CB8AC3E}">
        <p14:creationId xmlns:p14="http://schemas.microsoft.com/office/powerpoint/2010/main" val="4088270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61" y="2911429"/>
            <a:ext cx="3995669" cy="2996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5459" y="618186"/>
            <a:ext cx="10998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You can choose whatever main course meal you like so long as it has carbohydrate, protein and plenty of vegetables or salad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7127" y="2434107"/>
            <a:ext cx="3889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Modelling materials 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786389" y="3644721"/>
            <a:ext cx="1532586" cy="11286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643889" y="2276851"/>
            <a:ext cx="2062229" cy="9783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21262" y="4533363"/>
            <a:ext cx="1661375" cy="99214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778839" y="3825829"/>
            <a:ext cx="1403798" cy="89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786389" y="5150871"/>
            <a:ext cx="1909292" cy="9015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30310" y="3272037"/>
            <a:ext cx="2756079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Sponge foam can be cut into any shape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6220" y="4803819"/>
            <a:ext cx="2640169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Sponge cloths are flat sheets of foam which is great for slices, e.g. bread, cheese, meat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06118" y="1763869"/>
            <a:ext cx="3322749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Washing up sponges have a rougher foam texture when you tear them so they are good for more textured foods, e.g. broccoli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95516" y="3758389"/>
            <a:ext cx="2578992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Washing up cloths are floppy so they are good for greens and salad leaves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95516" y="5465538"/>
            <a:ext cx="257899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String makes great noodles and spaghetti</a:t>
            </a:r>
          </a:p>
        </p:txBody>
      </p:sp>
    </p:spTree>
    <p:extLst>
      <p:ext uri="{BB962C8B-B14F-4D97-AF65-F5344CB8AC3E}">
        <p14:creationId xmlns:p14="http://schemas.microsoft.com/office/powerpoint/2010/main" val="390597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28" y="747778"/>
            <a:ext cx="3364608" cy="2523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47" y="3483839"/>
            <a:ext cx="3802489" cy="28518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6094" y="464442"/>
            <a:ext cx="5975797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Apart from spaghetti, pasta can be itself on your plate. Remember, whole-wheat is always more healthy. It has more fibre and releases its energy slowly so you feel full for longer and don’t snack between meals.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1217" y="3786389"/>
            <a:ext cx="5190186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Here, sponge foam and sponge cloths have been cut and shaped, using scissors, into food like bread, sausages, carrot sticks, mash, ham and prawns.</a:t>
            </a:r>
          </a:p>
        </p:txBody>
      </p:sp>
    </p:spTree>
    <p:extLst>
      <p:ext uri="{BB962C8B-B14F-4D97-AF65-F5344CB8AC3E}">
        <p14:creationId xmlns:p14="http://schemas.microsoft.com/office/powerpoint/2010/main" val="2484953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752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Searson</dc:creator>
  <cp:lastModifiedBy>Leigh Smith</cp:lastModifiedBy>
  <cp:revision>29</cp:revision>
  <dcterms:created xsi:type="dcterms:W3CDTF">2016-03-08T11:55:47Z</dcterms:created>
  <dcterms:modified xsi:type="dcterms:W3CDTF">2021-03-02T18:27:05Z</dcterms:modified>
</cp:coreProperties>
</file>